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56" r:id="rId2"/>
    <p:sldId id="274" r:id="rId3"/>
    <p:sldId id="275" r:id="rId4"/>
    <p:sldId id="310" r:id="rId5"/>
    <p:sldId id="311" r:id="rId6"/>
    <p:sldId id="312" r:id="rId7"/>
    <p:sldId id="313" r:id="rId8"/>
    <p:sldId id="318" r:id="rId9"/>
    <p:sldId id="319" r:id="rId10"/>
    <p:sldId id="320" r:id="rId11"/>
    <p:sldId id="316" r:id="rId12"/>
    <p:sldId id="323" r:id="rId13"/>
    <p:sldId id="325" r:id="rId14"/>
    <p:sldId id="321" r:id="rId15"/>
    <p:sldId id="326" r:id="rId16"/>
    <p:sldId id="328" r:id="rId17"/>
    <p:sldId id="327" r:id="rId18"/>
  </p:sldIdLst>
  <p:sldSz cx="9144000" cy="5143500" type="screen16x9"/>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1BBA2"/>
    <a:srgbClr val="E6E6E6"/>
    <a:srgbClr val="EFEFEF"/>
    <a:srgbClr val="B8C0C8"/>
    <a:srgbClr val="E6EFF6"/>
    <a:srgbClr val="EE9900"/>
    <a:srgbClr val="00BCE5"/>
    <a:srgbClr val="D44D24"/>
    <a:srgbClr val="F3C2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323A54-4927-4F59-9B17-37C028B733E9}" v="13" dt="2020-01-27T20:15:10.952"/>
  </p1510:revLst>
</p1510:revInfo>
</file>

<file path=ppt/tableStyles.xml><?xml version="1.0" encoding="utf-8"?>
<a:tblStyleLst xmlns:a="http://schemas.openxmlformats.org/drawingml/2006/main" def="{5C22544A-7EE6-4342-B048-85BDC9FD1C3A}">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7292A2E-F333-43FB-9621-5CBBE7FDCDCB}" styleName="Estilo claro 2 - Énfasi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3" autoAdjust="0"/>
    <p:restoredTop sz="72182" autoAdjust="0"/>
  </p:normalViewPr>
  <p:slideViewPr>
    <p:cSldViewPr snapToGrid="0" snapToObjects="1">
      <p:cViewPr varScale="1">
        <p:scale>
          <a:sx n="70" d="100"/>
          <a:sy n="70" d="100"/>
        </p:scale>
        <p:origin x="1368" y="60"/>
      </p:cViewPr>
      <p:guideLst>
        <p:guide orient="horz" pos="1620"/>
        <p:guide pos="2876"/>
      </p:guideLst>
    </p:cSldViewPr>
  </p:slideViewPr>
  <p:outlineViewPr>
    <p:cViewPr>
      <p:scale>
        <a:sx n="33" d="100"/>
        <a:sy n="33" d="100"/>
      </p:scale>
      <p:origin x="0" y="0"/>
    </p:cViewPr>
  </p:outlineViewPr>
  <p:notesTextViewPr>
    <p:cViewPr>
      <p:scale>
        <a:sx n="100" d="100"/>
        <a:sy n="100" d="100"/>
      </p:scale>
      <p:origin x="0" y="-2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9FD0EC-8E87-1643-87C4-5C0C4924812F}" type="datetime1">
              <a:rPr lang="es-CO" smtClean="0"/>
              <a:t>27/01/2020</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BD9121-B47E-B647-8779-723343624BFC}" type="slidenum">
              <a:rPr lang="es-ES" smtClean="0"/>
              <a:t>‹Nº›</a:t>
            </a:fld>
            <a:endParaRPr lang="es-ES"/>
          </a:p>
        </p:txBody>
      </p:sp>
    </p:spTree>
    <p:extLst>
      <p:ext uri="{BB962C8B-B14F-4D97-AF65-F5344CB8AC3E}">
        <p14:creationId xmlns:p14="http://schemas.microsoft.com/office/powerpoint/2010/main" val="266176093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4C64DD-1CDA-B243-8BF1-98F0DD3EAED6}" type="datetime1">
              <a:rPr lang="es-CO" smtClean="0"/>
              <a:t>27/01/2020</a:t>
            </a:fld>
            <a:endParaRPr lang="es-ES"/>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49C2A5-4096-954A-8F2A-717C41F0AEDC}" type="slidenum">
              <a:rPr lang="es-ES" smtClean="0"/>
              <a:t>‹Nº›</a:t>
            </a:fld>
            <a:endParaRPr lang="es-ES"/>
          </a:p>
        </p:txBody>
      </p:sp>
    </p:spTree>
    <p:extLst>
      <p:ext uri="{BB962C8B-B14F-4D97-AF65-F5344CB8AC3E}">
        <p14:creationId xmlns:p14="http://schemas.microsoft.com/office/powerpoint/2010/main" val="247392235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file:///C:\Users\USER.DESKTOP-J7BS4J0\Downloads\Dialnet-MedicionDeCorrientesDeAguaConFinesDeIngenieriaDeRe-6191543.pdf"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webdelprofesor.ula.ve/ingenieria/adamoreno/HIDRO/Fundamentos_de_hidrologia_de_superficie_-_Aparicio.pdf"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a:t>
            </a:fld>
            <a:endParaRPr lang="es-ES"/>
          </a:p>
        </p:txBody>
      </p:sp>
    </p:spTree>
    <p:extLst>
      <p:ext uri="{BB962C8B-B14F-4D97-AF65-F5344CB8AC3E}">
        <p14:creationId xmlns:p14="http://schemas.microsoft.com/office/powerpoint/2010/main" val="4087947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mn-ea"/>
                <a:cs typeface="+mn-cs"/>
              </a:rPr>
              <a:t>La Constitución Política de Colombia de 1991, en su artículo 80 establece que: “</a:t>
            </a:r>
            <a:r>
              <a:rPr lang="es-CO" sz="1200" i="1" kern="1200" dirty="0">
                <a:solidFill>
                  <a:schemeClr val="tx1"/>
                </a:solidFill>
                <a:effectLst/>
                <a:latin typeface="+mn-lt"/>
                <a:ea typeface="+mn-ea"/>
                <a:cs typeface="+mn-cs"/>
              </a:rPr>
              <a:t>El Estado planificará el manejo y aprovechamiento de los recursos naturales, para garantizar su desarrollo sostenible, su conservación, restauración o sustitución. Además, deberá prevenir y controlar los factores de deterioro ambiental, imponer las sanciones legales y exigir la reparación de los daños causados</a:t>
            </a:r>
            <a:r>
              <a:rPr lang="es-CO" sz="1200" kern="1200" dirty="0">
                <a:solidFill>
                  <a:schemeClr val="tx1"/>
                </a:solidFill>
                <a:effectLst/>
                <a:latin typeface="+mn-lt"/>
                <a:ea typeface="+mn-ea"/>
                <a:cs typeface="+mn-cs"/>
              </a:rPr>
              <a:t>”; para dar cumplimiento a lo señalado en el marco del Licenciamiento ambiental, se hace necesario integrar un análisis económico al proceso. </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Por su parte, para dar cumplimiento al numeral 7 del artículo 1 y al numeral 8 del artículo 5 de la Ley 99 de 1993 y lo establecido en el numeral 6 del artículo 2.2.2.3.5.1. del Decreto Único Reglamentario – DUR 1076 de 2015, se debe incorporar la Evaluación Económica Ambiental – EEA dentro del proceso de evaluación de Estudios de Impacto Ambiental.</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Por tanto, en el marco del licenciamiento ambiental colombiano, la valoración económica ambiental es una herramienta útil como insumo para el análisis, en el caso de las autoridades ambientales les permite tener una idea del valor total de la externalidad y orienta la determinación de los objetivos y montos finales de la compensación socioeconómica al realizar una aproximación de la estimación de los daños causados por el proyecto.</a:t>
            </a:r>
          </a:p>
          <a:p>
            <a:endParaRPr lang="es-CO" dirty="0"/>
          </a:p>
          <a:p>
            <a:r>
              <a:rPr lang="es-CO" sz="1200" kern="1200" dirty="0">
                <a:solidFill>
                  <a:schemeClr val="tx1"/>
                </a:solidFill>
                <a:effectLst/>
                <a:latin typeface="+mn-lt"/>
                <a:ea typeface="+mn-ea"/>
                <a:cs typeface="+mn-cs"/>
              </a:rPr>
              <a:t>El Ministerio de Ambiente y Desarrollo Sostenible emitió la Resolución 1669 del 15 de agosto de 2017, mediante la cual adoptó los criterios técnicos para el uso de herramientas económicas en los proyectos, obras o actividades objeto de Licencia ambiental o instrumento equivalente, el cual adopta un documento técnico que incorpora las diferentes metodologías que pueden ser usadas según el tipo de estudio que se desea realizar (DAA,EIA) criterios para desarrollar el componente de valoración económica través de instructivos.</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Dentro de las metodologías mas utilizadas para la presentación de este análisis se encuentra el  </a:t>
            </a:r>
            <a:r>
              <a:rPr lang="es-CO" sz="1200" b="1" i="1" kern="1200" dirty="0">
                <a:solidFill>
                  <a:schemeClr val="tx1"/>
                </a:solidFill>
                <a:effectLst/>
                <a:latin typeface="+mn-lt"/>
                <a:ea typeface="+mn-ea"/>
                <a:cs typeface="+mn-cs"/>
              </a:rPr>
              <a:t>“Análisis costo beneficio</a:t>
            </a:r>
            <a:r>
              <a:rPr lang="es-CO" sz="1200" kern="1200" dirty="0">
                <a:solidFill>
                  <a:schemeClr val="tx1"/>
                </a:solidFill>
                <a:effectLst/>
                <a:latin typeface="+mn-lt"/>
                <a:ea typeface="+mn-ea"/>
                <a:cs typeface="+mn-cs"/>
              </a:rPr>
              <a:t>” definida por el MADS como una metodología de estimación del balance entre beneficios y costos económicos de un proyecto, obra o actividad. Este análisis permite realizar la evaluación del proyecto y establecer de esta forma, su viabilidad desde el punto de vista ambiental y social.</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Los criterios y pasos a realizar en la aplicación de la metodología conforme al documento expedido por el MADS, dependerán del tipo de estudio que se este realizando, ya sea una DAA o un EIA así:</a:t>
            </a:r>
          </a:p>
          <a:p>
            <a:r>
              <a:rPr lang="es-MX" sz="1200" kern="1200" dirty="0">
                <a:solidFill>
                  <a:schemeClr val="tx1"/>
                </a:solidFill>
                <a:effectLst/>
                <a:latin typeface="+mn-lt"/>
                <a:ea typeface="+mn-ea"/>
                <a:cs typeface="+mn-cs"/>
              </a:rPr>
              <a:t>Documento de Criterios técnicos para el uso de herramientas económicas en los proyectos, obras o actividades objeto de licenciamiento ambiental, 2017</a:t>
            </a:r>
            <a:endParaRPr lang="es-CO" sz="1200" kern="1200" dirty="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5"/>
          </p:nvPr>
        </p:nvSpPr>
        <p:spPr/>
        <p:txBody>
          <a:bodyPr/>
          <a:lstStyle/>
          <a:p>
            <a:fld id="{1649C2A5-4096-954A-8F2A-717C41F0AEDC}" type="slidenum">
              <a:rPr lang="es-ES" smtClean="0"/>
              <a:t>13</a:t>
            </a:fld>
            <a:endParaRPr lang="es-ES"/>
          </a:p>
        </p:txBody>
      </p:sp>
    </p:spTree>
    <p:extLst>
      <p:ext uri="{BB962C8B-B14F-4D97-AF65-F5344CB8AC3E}">
        <p14:creationId xmlns:p14="http://schemas.microsoft.com/office/powerpoint/2010/main" val="682181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b="0" i="0" kern="1200" dirty="0" smtClean="0">
                <a:solidFill>
                  <a:schemeClr val="tx1"/>
                </a:solidFill>
                <a:effectLst/>
                <a:latin typeface="+mn-lt"/>
                <a:ea typeface="+mn-ea"/>
                <a:cs typeface="+mn-cs"/>
              </a:rPr>
              <a:t>Los criterios y pasos a realizar en la aplicación de la metodología conforme al documento expedido por el MADS, dependerán del tipo de estudio que se este realizando, ya sea una DAA o un EIA así: </a:t>
            </a:r>
            <a:endParaRPr lang="es-CO" dirty="0"/>
          </a:p>
        </p:txBody>
      </p:sp>
      <p:sp>
        <p:nvSpPr>
          <p:cNvPr id="4" name="Marcador de número de diapositiva 3"/>
          <p:cNvSpPr>
            <a:spLocks noGrp="1"/>
          </p:cNvSpPr>
          <p:nvPr>
            <p:ph type="sldNum" sz="quarter" idx="5"/>
          </p:nvPr>
        </p:nvSpPr>
        <p:spPr/>
        <p:txBody>
          <a:bodyPr/>
          <a:lstStyle/>
          <a:p>
            <a:fld id="{1649C2A5-4096-954A-8F2A-717C41F0AEDC}" type="slidenum">
              <a:rPr lang="es-ES" smtClean="0"/>
              <a:t>14</a:t>
            </a:fld>
            <a:endParaRPr lang="es-ES"/>
          </a:p>
        </p:txBody>
      </p:sp>
    </p:spTree>
    <p:extLst>
      <p:ext uri="{BB962C8B-B14F-4D97-AF65-F5344CB8AC3E}">
        <p14:creationId xmlns:p14="http://schemas.microsoft.com/office/powerpoint/2010/main" val="2153002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CO" sz="1200" kern="1200" dirty="0" smtClean="0">
                <a:solidFill>
                  <a:schemeClr val="tx1"/>
                </a:solidFill>
                <a:effectLst/>
                <a:latin typeface="+mn-lt"/>
                <a:ea typeface="+mn-ea"/>
                <a:cs typeface="+mn-cs"/>
              </a:rPr>
              <a:t>Basado en el concepto de Hidrología, se puede decir que cualquier necesidad de uso del recurso hídrico debe estar basado en su principio fundamental, el ciclo hidrológico. Por tanto, la información mínima que se debe garantizar es una pequeña descripción de la cuenca como unidad hidrográfica, la cual se va a afectar, en esta se debe describir los periodos de lluvia o de sequía y especialmente hacer un balance hídrico que permita verificar los periodos en los cuales se presenten excesos o aquellos en los que se presenten déficits significativos.</a:t>
            </a:r>
          </a:p>
          <a:p>
            <a:endParaRPr lang="es-CO" dirty="0" smtClean="0"/>
          </a:p>
          <a:p>
            <a:r>
              <a:rPr lang="es-CO" sz="1200" kern="1200" dirty="0" smtClean="0">
                <a:solidFill>
                  <a:schemeClr val="tx1"/>
                </a:solidFill>
                <a:effectLst/>
                <a:latin typeface="+mn-lt"/>
                <a:ea typeface="+mn-ea"/>
                <a:cs typeface="+mn-cs"/>
              </a:rPr>
              <a:t>Para tal fin, es necesario recurrir a información de las estaciones climatológicas presentes en la cuenca, disponer de información básica que permita realizar un balance hídrico, por ejemplo: según el método propuesto por (Claro, 2006), para determinar el índice de disponibilidad hídrica, es necesario solicitar la información de estaciones cercanas a la captación y que permitan realizar los cálculos necesarios para el balance hídrico.</a:t>
            </a:r>
          </a:p>
          <a:p>
            <a:r>
              <a:rPr lang="es-CO" sz="1200" kern="1200" dirty="0" smtClean="0">
                <a:solidFill>
                  <a:schemeClr val="tx1"/>
                </a:solidFill>
                <a:effectLst/>
                <a:latin typeface="+mn-lt"/>
                <a:ea typeface="+mn-ea"/>
                <a:cs typeface="+mn-cs"/>
              </a:rPr>
              <a:t>Claro, Francisco; índice de disponibilidad </a:t>
            </a:r>
            <a:r>
              <a:rPr lang="es-CO" sz="1200" kern="1200" dirty="0" err="1" smtClean="0">
                <a:solidFill>
                  <a:schemeClr val="tx1"/>
                </a:solidFill>
                <a:effectLst/>
                <a:latin typeface="+mn-lt"/>
                <a:ea typeface="+mn-ea"/>
                <a:cs typeface="+mn-cs"/>
              </a:rPr>
              <a:t>Hidrica</a:t>
            </a:r>
            <a:r>
              <a:rPr lang="es-CO" sz="1200" kern="1200" dirty="0" smtClean="0">
                <a:solidFill>
                  <a:schemeClr val="tx1"/>
                </a:solidFill>
                <a:effectLst/>
                <a:latin typeface="+mn-lt"/>
                <a:ea typeface="+mn-ea"/>
                <a:cs typeface="+mn-cs"/>
              </a:rPr>
              <a:t>; IDEAM, 2006</a:t>
            </a:r>
          </a:p>
          <a:p>
            <a:endParaRPr lang="es-CO" sz="1200" kern="1200" dirty="0" smtClean="0">
              <a:solidFill>
                <a:schemeClr val="tx1"/>
              </a:solidFill>
              <a:effectLst/>
              <a:latin typeface="+mn-lt"/>
              <a:ea typeface="+mn-ea"/>
              <a:cs typeface="+mn-cs"/>
            </a:endParaRPr>
          </a:p>
          <a:p>
            <a:r>
              <a:rPr lang="es-CO" sz="1200" kern="1200" dirty="0" smtClean="0">
                <a:solidFill>
                  <a:schemeClr val="tx1"/>
                </a:solidFill>
                <a:effectLst/>
                <a:latin typeface="+mn-lt"/>
                <a:ea typeface="+mn-ea"/>
                <a:cs typeface="+mn-cs"/>
              </a:rPr>
              <a:t>Además de la información climática, se deben presentar las zonas de recarga y descarga de la cuenca, para determinar las áreas de protección de la cuenca.</a:t>
            </a:r>
          </a:p>
          <a:p>
            <a:r>
              <a:rPr lang="es-CO" sz="1200" kern="1200" dirty="0" smtClean="0">
                <a:solidFill>
                  <a:schemeClr val="tx1"/>
                </a:solidFill>
                <a:effectLst/>
                <a:latin typeface="+mn-lt"/>
                <a:ea typeface="+mn-ea"/>
                <a:cs typeface="+mn-cs"/>
              </a:rPr>
              <a:t>Presentar las coberturas del suelo o sus usos y hacer el análisis de conflictos frente a la vocación de uso de los suelos basados en la información IGAC.</a:t>
            </a:r>
          </a:p>
          <a:p>
            <a:r>
              <a:rPr lang="es-CO" sz="1200" kern="1200" dirty="0" smtClean="0">
                <a:solidFill>
                  <a:schemeClr val="tx1"/>
                </a:solidFill>
                <a:effectLst/>
                <a:latin typeface="+mn-lt"/>
                <a:ea typeface="+mn-ea"/>
                <a:cs typeface="+mn-cs"/>
              </a:rPr>
              <a:t>Recuperado de: https://geoportal.igac.gov.co/contenido/datos-abiertos-agrologia</a:t>
            </a:r>
          </a:p>
          <a:p>
            <a:endParaRPr lang="es-CO" sz="1200" kern="1200" dirty="0" smtClean="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15</a:t>
            </a:fld>
            <a:endParaRPr lang="es-ES"/>
          </a:p>
        </p:txBody>
      </p:sp>
    </p:spTree>
    <p:extLst>
      <p:ext uri="{BB962C8B-B14F-4D97-AF65-F5344CB8AC3E}">
        <p14:creationId xmlns:p14="http://schemas.microsoft.com/office/powerpoint/2010/main" val="3910719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b="1" kern="1200" dirty="0" smtClean="0">
                <a:solidFill>
                  <a:schemeClr val="tx1"/>
                </a:solidFill>
                <a:effectLst/>
                <a:latin typeface="+mn-lt"/>
                <a:ea typeface="+mn-ea"/>
                <a:cs typeface="+mn-cs"/>
              </a:rPr>
              <a:t>Importancia de aforos en diferentes épocas del año</a:t>
            </a:r>
            <a:endParaRPr lang="es-CO" sz="1200" kern="1200" dirty="0" smtClean="0">
              <a:solidFill>
                <a:schemeClr val="tx1"/>
              </a:solidFill>
              <a:effectLst/>
              <a:latin typeface="+mn-lt"/>
              <a:ea typeface="+mn-ea"/>
              <a:cs typeface="+mn-cs"/>
            </a:endParaRPr>
          </a:p>
          <a:p>
            <a:r>
              <a:rPr lang="es-CO" sz="1200" kern="1200" dirty="0" smtClean="0">
                <a:solidFill>
                  <a:schemeClr val="tx1"/>
                </a:solidFill>
                <a:effectLst/>
                <a:latin typeface="+mn-lt"/>
                <a:ea typeface="+mn-ea"/>
                <a:cs typeface="+mn-cs"/>
              </a:rPr>
              <a:t>Realizar aforos en varios puntos y en diferentes épocas del año, permite determinar la disponibilidad de recurso y de esta manera tomar decisiones a la hora de entregar concesiones, además de las lecturas de caudal en diferentes épocas del año y en varios puntos del cauce, se debe realizar un inventario de usuarios del agua y la determinación de los caudales requeridos por cada uno de estos, con el fin de verificar que la oferta del recurso no sobre pase la demanda y en épocas de sequía se pueda garantizar los caudales ecológicos de la  fuente hídrica, sin que se vaya a afectar el ecosistema asociado a la cuenca.</a:t>
            </a:r>
          </a:p>
          <a:p>
            <a:r>
              <a:rPr lang="es-CO" sz="1200" kern="1200" dirty="0" smtClean="0">
                <a:solidFill>
                  <a:schemeClr val="tx1"/>
                </a:solidFill>
                <a:effectLst/>
                <a:latin typeface="+mn-lt"/>
                <a:ea typeface="+mn-ea"/>
                <a:cs typeface="+mn-cs"/>
              </a:rPr>
              <a:t>Como recomendación para la ampliación sobre el tema de aforos les recomiendo el libro “Fundamentos de Hidrología de Superficie” de Francisco Javier Aparicio, que cuenta con una explicación sencilla de los principales elementos a tener en cuenta.</a:t>
            </a:r>
          </a:p>
          <a:p>
            <a:r>
              <a:rPr lang="es-CO" sz="1200" kern="1200" dirty="0" smtClean="0">
                <a:solidFill>
                  <a:schemeClr val="tx1"/>
                </a:solidFill>
                <a:effectLst/>
                <a:latin typeface="+mn-lt"/>
                <a:ea typeface="+mn-ea"/>
                <a:cs typeface="+mn-cs"/>
              </a:rPr>
              <a:t>Recuperado de: </a:t>
            </a:r>
            <a:r>
              <a:rPr lang="es-CO" sz="1200" u="sng" kern="1200" dirty="0" smtClean="0">
                <a:solidFill>
                  <a:schemeClr val="tx1"/>
                </a:solidFill>
                <a:effectLst/>
                <a:latin typeface="+mn-lt"/>
                <a:ea typeface="+mn-ea"/>
                <a:cs typeface="+mn-cs"/>
                <a:hlinkClick r:id="rId3"/>
              </a:rPr>
              <a:t>file:///C:/Users/USER.DESKTOP-J7BS4J0/Downloads/Dialnet-MedicionDeCorrientesDeAguaConFinesDeIngenieriaDeRe-6191543.pdf</a:t>
            </a:r>
            <a:endParaRPr lang="es-CO" sz="1200" kern="1200" dirty="0" smtClean="0">
              <a:solidFill>
                <a:schemeClr val="tx1"/>
              </a:solidFill>
              <a:effectLst/>
              <a:latin typeface="+mn-lt"/>
              <a:ea typeface="+mn-ea"/>
              <a:cs typeface="+mn-cs"/>
            </a:endParaRPr>
          </a:p>
          <a:p>
            <a:r>
              <a:rPr lang="es-CO" sz="1200" kern="1200" dirty="0" smtClean="0">
                <a:solidFill>
                  <a:schemeClr val="tx1"/>
                </a:solidFill>
                <a:effectLst/>
                <a:latin typeface="+mn-lt"/>
                <a:ea typeface="+mn-ea"/>
                <a:cs typeface="+mn-cs"/>
              </a:rPr>
              <a:t>Recuperado de: </a:t>
            </a:r>
            <a:r>
              <a:rPr lang="es-CO" sz="1200" u="sng" kern="1200" dirty="0" smtClean="0">
                <a:solidFill>
                  <a:schemeClr val="tx1"/>
                </a:solidFill>
                <a:effectLst/>
                <a:latin typeface="+mn-lt"/>
                <a:ea typeface="+mn-ea"/>
                <a:cs typeface="+mn-cs"/>
                <a:hlinkClick r:id="rId4"/>
              </a:rPr>
              <a:t>http://webdelprofesor.ula.ve/ingenieria/adamoreno/HIDRO/Fundamentos_de_hidrologia_de_superficie_-_Aparicio.pdf</a:t>
            </a:r>
            <a:endParaRPr lang="es-CO" sz="1200" kern="1200" dirty="0" smtClean="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16</a:t>
            </a:fld>
            <a:endParaRPr lang="es-ES"/>
          </a:p>
        </p:txBody>
      </p:sp>
    </p:spTree>
    <p:extLst>
      <p:ext uri="{BB962C8B-B14F-4D97-AF65-F5344CB8AC3E}">
        <p14:creationId xmlns:p14="http://schemas.microsoft.com/office/powerpoint/2010/main" val="171887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just">
              <a:spcAft>
                <a:spcPts val="0"/>
              </a:spcAft>
            </a:pPr>
            <a:r>
              <a:rPr lang="es-CO" sz="1200" b="0" i="0" kern="1200" dirty="0">
                <a:solidFill>
                  <a:schemeClr val="tx1"/>
                </a:solidFill>
                <a:effectLst/>
                <a:latin typeface="+mn-lt"/>
                <a:ea typeface="+mn-ea"/>
                <a:cs typeface="+mn-cs"/>
              </a:rPr>
              <a:t>LA disponibilidad de este puede aumentar según las condiciones y características del medio en el cual se desarrolló</a:t>
            </a:r>
          </a:p>
          <a:p>
            <a:pPr algn="just">
              <a:spcAft>
                <a:spcPts val="0"/>
              </a:spcAft>
            </a:pPr>
            <a:endParaRPr lang="es-CO" sz="1200" b="0" i="0" kern="1200" dirty="0">
              <a:solidFill>
                <a:schemeClr val="tx1"/>
              </a:solidFill>
              <a:effectLst/>
              <a:latin typeface="+mn-lt"/>
              <a:ea typeface="+mn-ea"/>
              <a:cs typeface="+mn-cs"/>
            </a:endParaRPr>
          </a:p>
          <a:p>
            <a:pPr marL="0" marR="0" indent="0" algn="just" defTabSz="457200" rtl="0" eaLnBrk="1" fontAlgn="auto" latinLnBrk="0" hangingPunct="1">
              <a:lnSpc>
                <a:spcPct val="100000"/>
              </a:lnSpc>
              <a:spcBef>
                <a:spcPts val="0"/>
              </a:spcBef>
              <a:spcAft>
                <a:spcPts val="0"/>
              </a:spcAft>
              <a:buClrTx/>
              <a:buSzTx/>
              <a:buFontTx/>
              <a:buNone/>
              <a:tabLst/>
              <a:defRPr/>
            </a:pPr>
            <a:r>
              <a:rPr lang="es-CO" dirty="0">
                <a:solidFill>
                  <a:srgbClr val="000000"/>
                </a:solidFill>
                <a:latin typeface="Times New Roman" panose="02020603050405020304" pitchFamily="18" charset="0"/>
              </a:rPr>
              <a:t>Que por razones de orden biológico, genético, estético, socioeconómico o cultural deben perdurar.</a:t>
            </a:r>
            <a:endParaRPr lang="es-CO" dirty="0"/>
          </a:p>
          <a:p>
            <a:pPr algn="just">
              <a:spcAft>
                <a:spcPts val="0"/>
              </a:spcAft>
            </a:pPr>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3</a:t>
            </a:fld>
            <a:endParaRPr lang="es-ES"/>
          </a:p>
        </p:txBody>
      </p:sp>
    </p:spTree>
    <p:extLst>
      <p:ext uri="{BB962C8B-B14F-4D97-AF65-F5344CB8AC3E}">
        <p14:creationId xmlns:p14="http://schemas.microsoft.com/office/powerpoint/2010/main" val="3129339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b="0" i="0" kern="1200" dirty="0">
                <a:solidFill>
                  <a:schemeClr val="tx1"/>
                </a:solidFill>
                <a:effectLst/>
                <a:latin typeface="+mn-lt"/>
                <a:ea typeface="+mn-ea"/>
                <a:cs typeface="+mn-cs"/>
              </a:rPr>
              <a:t>Razón por la cual “la Veda” se considera como el instrumento de restricción y regulación, cuando existen evidencias o indicios de que las especies de flora silvestre, forestales maderables y no maderables, algunos grupos taxonómicos o productos, están siendo amenazadas por diferentes procesos de degradación ambiental, a través del tiempo y en un determinado lugar</a:t>
            </a:r>
          </a:p>
          <a:p>
            <a:endParaRPr lang="es-CO" sz="1200" b="0" i="0" kern="1200" dirty="0">
              <a:solidFill>
                <a:schemeClr val="tx1"/>
              </a:solidFill>
              <a:effectLst/>
              <a:latin typeface="+mn-lt"/>
              <a:ea typeface="+mn-ea"/>
              <a:cs typeface="+mn-cs"/>
            </a:endParaRPr>
          </a:p>
          <a:p>
            <a:r>
              <a:rPr lang="es-CO" sz="1200" b="0" i="0" kern="1200" dirty="0">
                <a:solidFill>
                  <a:schemeClr val="tx1"/>
                </a:solidFill>
                <a:effectLst/>
                <a:latin typeface="+mn-lt"/>
                <a:ea typeface="+mn-ea"/>
                <a:cs typeface="+mn-cs"/>
              </a:rPr>
              <a:t>Este instrumento se establece a nivel nacional o regional, por la autoridad ambiental competente, restringiendo las labores que impliquen la afectación de estas especies durante el desarrollo de proyectos, obras o actividades.</a:t>
            </a:r>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4</a:t>
            </a:fld>
            <a:endParaRPr lang="es-ES"/>
          </a:p>
        </p:txBody>
      </p:sp>
    </p:spTree>
    <p:extLst>
      <p:ext uri="{BB962C8B-B14F-4D97-AF65-F5344CB8AC3E}">
        <p14:creationId xmlns:p14="http://schemas.microsoft.com/office/powerpoint/2010/main" val="1746806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En el caso de Colombia, el alcance del instrumento a nivel espacial, esta relacionado directamente con las facultades de cada autoridad, es decir, una Autoridad Ambiental Regional, limitara el uso de la especie, familia o grupo biológico, máximo a nivel de su jurisdicción, mientras el Ministerio de Ambiente y Desarrollo Sostenible, es el único con facultad para restringir el uso a nivel nacional.</a:t>
            </a: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5</a:t>
            </a:fld>
            <a:endParaRPr lang="es-ES"/>
          </a:p>
        </p:txBody>
      </p:sp>
    </p:spTree>
    <p:extLst>
      <p:ext uri="{BB962C8B-B14F-4D97-AF65-F5344CB8AC3E}">
        <p14:creationId xmlns:p14="http://schemas.microsoft.com/office/powerpoint/2010/main" val="1500312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PARÁGRAFO 2o. Para el desarrollo o ejecución de proyectos, obras o actividades que requieran licencia, permiso, concesión o autorización ambiental y demás instrumentos de manejo y control ambiental que impliquen intervención de especies de la flora silvestre con veda nacional o regional, la autoridad ambiental competente, impondrá dentro del trámite de la licencia, permiso, concesión o autorización ambiental y demás instrumentos de manejo y control ambiental, las medidas a que haya lugar para garantizar la conservación de las especies vedadas, por lo anterior, no se requerirá adelantar el trámite de levantamiento parcial de veda que actualmente es solicitado. (negrita fuera de texto)</a:t>
            </a:r>
          </a:p>
          <a:p>
            <a:endParaRPr lang="es-CO" dirty="0"/>
          </a:p>
          <a:p>
            <a:r>
              <a:rPr lang="es-CO" dirty="0"/>
              <a:t>Así las cosas, la presentación de una solicitud formal ante </a:t>
            </a:r>
            <a:r>
              <a:rPr lang="es-CO" dirty="0" err="1"/>
              <a:t>Minambiente</a:t>
            </a:r>
            <a:r>
              <a:rPr lang="es-CO" dirty="0"/>
              <a:t> o las Autoridades ambientales, que cuenta con actos administrativos en donde fijan la veda de ciertas especies, grupos o familias, ya no es necesaria; sin embargo la información asociada a la presencia de estas especies en el área de intervención de la obra, proyecto o actividad deberá ser incluida dentro de la solicitud del permisos, licencia, concesión, autorización o demás instrumentos de manejo y control; igualmente se deberá formular las medidas de manejo conforme a la jerarquía de la mitigación2 y los lineamientos que para tal fin fije el Ministerio de Ambiente y las Autoridades Ambientales. </a:t>
            </a:r>
          </a:p>
          <a:p>
            <a:endParaRPr lang="es-CO" dirty="0"/>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7</a:t>
            </a:fld>
            <a:endParaRPr lang="es-ES"/>
          </a:p>
        </p:txBody>
      </p:sp>
    </p:spTree>
    <p:extLst>
      <p:ext uri="{BB962C8B-B14F-4D97-AF65-F5344CB8AC3E}">
        <p14:creationId xmlns:p14="http://schemas.microsoft.com/office/powerpoint/2010/main" val="3562618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CO" sz="1200" b="1" i="0" dirty="0"/>
              <a:t>Rescate, traslado y reubicación:</a:t>
            </a:r>
            <a:r>
              <a:rPr lang="es-CO" sz="1200" b="1" i="0" baseline="0" dirty="0"/>
              <a:t> </a:t>
            </a:r>
            <a:r>
              <a:rPr lang="es-CO" sz="1200" b="0" i="0" dirty="0"/>
              <a:t>Para individuos y agregados de especies de </a:t>
            </a:r>
            <a:r>
              <a:rPr lang="es-CO" sz="1200" b="0" i="0" dirty="0" err="1"/>
              <a:t>bromelias</a:t>
            </a:r>
            <a:r>
              <a:rPr lang="es-CO" sz="1200" b="0" i="0" dirty="0"/>
              <a:t> y orquídeas. Para individuos de la regeneración natural y </a:t>
            </a:r>
            <a:r>
              <a:rPr lang="es-CO" sz="1200" b="0" i="0" dirty="0" err="1"/>
              <a:t>brinzales</a:t>
            </a:r>
            <a:r>
              <a:rPr lang="es-CO" sz="1200" b="0" i="0" dirty="0"/>
              <a:t> de especies arbóreas y de helechos arborescentes en veda</a:t>
            </a:r>
            <a:endParaRPr lang="es-E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s-CO" sz="1200" b="1" dirty="0"/>
              <a:t>Recuperación, Rehabilitación o Restauración </a:t>
            </a:r>
            <a:r>
              <a:rPr lang="es-CO" sz="1200" b="0" i="0" dirty="0"/>
              <a:t>Por la afectación de agregados de especies de musgos, hepáticas y líquenes en veda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s-CO" sz="1200" b="1" dirty="0"/>
              <a:t>Reposición de individuos </a:t>
            </a:r>
            <a:r>
              <a:rPr lang="es-CO" sz="1200" b="0" i="0" dirty="0"/>
              <a:t>Por la afectación de individuos fustales de especies arbóreas y de helechos arborescentes en veda.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s-CO" sz="1200" b="0" i="0" dirty="0" err="1"/>
              <a:t>Sensibilizacion</a:t>
            </a:r>
            <a:r>
              <a:rPr lang="es-CO" sz="1200" b="0" i="0" dirty="0"/>
              <a:t> y educación ambiental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8</a:t>
            </a:fld>
            <a:endParaRPr lang="es-ES"/>
          </a:p>
        </p:txBody>
      </p:sp>
    </p:spTree>
    <p:extLst>
      <p:ext uri="{BB962C8B-B14F-4D97-AF65-F5344CB8AC3E}">
        <p14:creationId xmlns:p14="http://schemas.microsoft.com/office/powerpoint/2010/main" val="4005945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mn-ea"/>
                <a:cs typeface="+mn-cs"/>
              </a:rPr>
              <a:t>Así las cosas, las amenazas son en la mayoría de los casos el insumo para declarar la veda o no de ciertas especies; por eso muy importante tener claros los conceptos y el alcance de cada una, pues generalmente, las vedas se convierten en el ultimo recurso cuando el establecimiento de medidas de manejo en busca de la conservación de las especies es inútil frente a la posible extinción de una especie y por tanto se requiere prohibir su uso, dado que el nivel riesgo en el que se encuentra.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s-CO" sz="1200" b="0" i="0" dirty="0"/>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9</a:t>
            </a:fld>
            <a:endParaRPr lang="es-ES"/>
          </a:p>
        </p:txBody>
      </p:sp>
    </p:spTree>
    <p:extLst>
      <p:ext uri="{BB962C8B-B14F-4D97-AF65-F5344CB8AC3E}">
        <p14:creationId xmlns:p14="http://schemas.microsoft.com/office/powerpoint/2010/main" val="2374846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rtl="0" fontAlgn="base"/>
            <a:r>
              <a:rPr lang="es-CO" sz="1200" b="0" i="0" kern="1200" dirty="0">
                <a:solidFill>
                  <a:schemeClr val="tx1"/>
                </a:solidFill>
                <a:effectLst/>
                <a:latin typeface="+mn-lt"/>
                <a:ea typeface="+mn-ea"/>
                <a:cs typeface="+mn-cs"/>
              </a:rPr>
              <a:t>Rápida reducción en tamaño poblacional</a:t>
            </a:r>
            <a:r>
              <a:rPr lang="en-US" sz="1200" b="0" i="0" kern="1200" dirty="0">
                <a:solidFill>
                  <a:schemeClr val="tx1"/>
                </a:solidFill>
                <a:effectLst/>
                <a:latin typeface="+mn-lt"/>
                <a:ea typeface="+mn-ea"/>
                <a:cs typeface="+mn-cs"/>
              </a:rPr>
              <a:t> </a:t>
            </a:r>
          </a:p>
          <a:p>
            <a:pPr rtl="0" fontAlgn="base"/>
            <a:r>
              <a:rPr lang="es-CO" sz="1200" b="0" i="0" kern="1200" dirty="0" err="1">
                <a:solidFill>
                  <a:schemeClr val="tx1"/>
                </a:solidFill>
                <a:effectLst/>
                <a:latin typeface="+mn-lt"/>
                <a:ea typeface="+mn-ea"/>
                <a:cs typeface="+mn-cs"/>
              </a:rPr>
              <a:t>Áreal</a:t>
            </a:r>
            <a:r>
              <a:rPr lang="es-CO" sz="1200" b="0" i="0" kern="1200" dirty="0">
                <a:solidFill>
                  <a:schemeClr val="tx1"/>
                </a:solidFill>
                <a:effectLst/>
                <a:latin typeface="+mn-lt"/>
                <a:ea typeface="+mn-ea"/>
                <a:cs typeface="+mn-cs"/>
              </a:rPr>
              <a:t> pequeño fragmentado, en disminución o fluctuante </a:t>
            </a:r>
            <a:r>
              <a:rPr lang="en-US" sz="1200" b="0" i="0" kern="1200" dirty="0">
                <a:solidFill>
                  <a:schemeClr val="tx1"/>
                </a:solidFill>
                <a:effectLst/>
                <a:latin typeface="+mn-lt"/>
                <a:ea typeface="+mn-ea"/>
                <a:cs typeface="+mn-cs"/>
              </a:rPr>
              <a:t> </a:t>
            </a:r>
          </a:p>
          <a:p>
            <a:pPr rtl="0" fontAlgn="base"/>
            <a:r>
              <a:rPr lang="es-CO" sz="1200" b="0" i="0" kern="1200" dirty="0">
                <a:solidFill>
                  <a:schemeClr val="tx1"/>
                </a:solidFill>
                <a:effectLst/>
                <a:latin typeface="+mn-lt"/>
                <a:ea typeface="+mn-ea"/>
                <a:cs typeface="+mn-cs"/>
              </a:rPr>
              <a:t>Población pequeña y en disminución</a:t>
            </a:r>
            <a:r>
              <a:rPr lang="en-US" sz="1200" b="0" i="0" kern="1200" dirty="0">
                <a:solidFill>
                  <a:schemeClr val="tx1"/>
                </a:solidFill>
                <a:effectLst/>
                <a:latin typeface="+mn-lt"/>
                <a:ea typeface="+mn-ea"/>
                <a:cs typeface="+mn-cs"/>
              </a:rPr>
              <a:t> </a:t>
            </a:r>
          </a:p>
          <a:p>
            <a:pPr rtl="0" fontAlgn="base"/>
            <a:r>
              <a:rPr lang="es-CO" sz="1200" b="0" i="0" kern="1200" dirty="0">
                <a:solidFill>
                  <a:schemeClr val="tx1"/>
                </a:solidFill>
                <a:effectLst/>
                <a:latin typeface="+mn-lt"/>
                <a:ea typeface="+mn-ea"/>
                <a:cs typeface="+mn-cs"/>
              </a:rPr>
              <a:t>Población o área muy pequeña </a:t>
            </a:r>
            <a:r>
              <a:rPr lang="en-US" sz="1200" b="0" i="0" kern="1200" dirty="0">
                <a:solidFill>
                  <a:schemeClr val="tx1"/>
                </a:solidFill>
                <a:effectLst/>
                <a:latin typeface="+mn-lt"/>
                <a:ea typeface="+mn-ea"/>
                <a:cs typeface="+mn-cs"/>
              </a:rPr>
              <a:t> </a:t>
            </a:r>
          </a:p>
          <a:p>
            <a:pPr rtl="0" fontAlgn="base"/>
            <a:r>
              <a:rPr lang="es-CO" sz="1200" b="0" i="0" kern="1200" dirty="0">
                <a:solidFill>
                  <a:schemeClr val="tx1"/>
                </a:solidFill>
                <a:effectLst/>
                <a:latin typeface="+mn-lt"/>
                <a:ea typeface="+mn-ea"/>
                <a:cs typeface="+mn-cs"/>
              </a:rPr>
              <a:t>Análisis de viabilidad poblacional</a:t>
            </a:r>
            <a:endParaRPr lang="en-US" sz="1200" b="0" i="0" kern="1200" dirty="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11</a:t>
            </a:fld>
            <a:endParaRPr lang="es-ES"/>
          </a:p>
        </p:txBody>
      </p:sp>
    </p:spTree>
    <p:extLst>
      <p:ext uri="{BB962C8B-B14F-4D97-AF65-F5344CB8AC3E}">
        <p14:creationId xmlns:p14="http://schemas.microsoft.com/office/powerpoint/2010/main" val="4240834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mn-ea"/>
                <a:cs typeface="+mn-cs"/>
              </a:rPr>
              <a:t>La Constitución Política de Colombia de 1991, en su artículo 80 establece que: “</a:t>
            </a:r>
            <a:r>
              <a:rPr lang="es-CO" sz="1200" i="1" kern="1200" dirty="0">
                <a:solidFill>
                  <a:schemeClr val="tx1"/>
                </a:solidFill>
                <a:effectLst/>
                <a:latin typeface="+mn-lt"/>
                <a:ea typeface="+mn-ea"/>
                <a:cs typeface="+mn-cs"/>
              </a:rPr>
              <a:t>El Estado planificará el manejo y aprovechamiento de los recursos naturales, para garantizar su desarrollo sostenible, su conservación, restauración o sustitución. Además, deberá prevenir y controlar los factores de deterioro ambiental, imponer las sanciones legales y exigir la reparación de los daños causados</a:t>
            </a:r>
            <a:r>
              <a:rPr lang="es-CO" sz="1200" kern="1200" dirty="0">
                <a:solidFill>
                  <a:schemeClr val="tx1"/>
                </a:solidFill>
                <a:effectLst/>
                <a:latin typeface="+mn-lt"/>
                <a:ea typeface="+mn-ea"/>
                <a:cs typeface="+mn-cs"/>
              </a:rPr>
              <a:t>”; para dar cumplimiento a lo señalado en el marco del Licenciamiento ambiental, se hace necesario integrar un análisis económico al proceso. </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Por su parte, para dar cumplimiento al numeral 7 del artículo 1 y al numeral 8 del artículo 5 de la Ley 99 de 1993 y lo establecido en el numeral 6 del artículo 2.2.2.3.5.1. del Decreto Único Reglamentario – DUR 1076 de 2015, se debe incorporar la Evaluación Económica Ambiental – EEA dentro del proceso de evaluación de Estudios de Impacto Ambiental.</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Por tanto, en el marco del licenciamiento ambiental colombiano, la valoración económica ambiental es una herramienta útil como insumo para el análisis, en el caso de las autoridades ambientales les permite tener una idea del valor total de la externalidad y orienta la determinación de los objetivos y montos finales de la compensación socioeconómica al realizar una aproximación de la estimación de los daños causados por el proyecto.</a:t>
            </a:r>
          </a:p>
          <a:p>
            <a:endParaRPr lang="es-CO" dirty="0"/>
          </a:p>
          <a:p>
            <a:r>
              <a:rPr lang="es-CO" sz="1200" kern="1200" dirty="0">
                <a:solidFill>
                  <a:schemeClr val="tx1"/>
                </a:solidFill>
                <a:effectLst/>
                <a:latin typeface="+mn-lt"/>
                <a:ea typeface="+mn-ea"/>
                <a:cs typeface="+mn-cs"/>
              </a:rPr>
              <a:t>El Ministerio de Ambiente y Desarrollo Sostenible emitió la Resolución 1669 del 15 de agosto de 2017, mediante la cual adoptó los criterios técnicos para el uso de herramientas económicas en los proyectos, obras o actividades objeto de Licencia ambiental o instrumento equivalente, el cual adopta un documento técnico que incorpora las diferentes metodologías que pueden ser usadas según el tipo de estudio que se desea realizar (DAA,EIA) criterios para desarrollar el componente de valoración económica través de instructivos.</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Dentro de las metodologías mas utilizadas para la presentación de este análisis se encuentra el  </a:t>
            </a:r>
            <a:r>
              <a:rPr lang="es-CO" sz="1200" b="1" i="1" kern="1200" dirty="0">
                <a:solidFill>
                  <a:schemeClr val="tx1"/>
                </a:solidFill>
                <a:effectLst/>
                <a:latin typeface="+mn-lt"/>
                <a:ea typeface="+mn-ea"/>
                <a:cs typeface="+mn-cs"/>
              </a:rPr>
              <a:t>“Análisis costo beneficio</a:t>
            </a:r>
            <a:r>
              <a:rPr lang="es-CO" sz="1200" kern="1200" dirty="0">
                <a:solidFill>
                  <a:schemeClr val="tx1"/>
                </a:solidFill>
                <a:effectLst/>
                <a:latin typeface="+mn-lt"/>
                <a:ea typeface="+mn-ea"/>
                <a:cs typeface="+mn-cs"/>
              </a:rPr>
              <a:t>” definida por el MADS como una metodología de estimación del balance entre beneficios y costos económicos de un proyecto, obra o actividad. Este análisis permite realizar la evaluación del proyecto y establecer de esta forma, su viabilidad desde el punto de vista ambiental y social.</a:t>
            </a:r>
          </a:p>
          <a:p>
            <a:r>
              <a:rPr lang="es-CO" sz="1200" kern="1200" dirty="0">
                <a:solidFill>
                  <a:schemeClr val="tx1"/>
                </a:solidFill>
                <a:effectLst/>
                <a:latin typeface="+mn-lt"/>
                <a:ea typeface="+mn-ea"/>
                <a:cs typeface="+mn-cs"/>
              </a:rPr>
              <a:t> </a:t>
            </a:r>
          </a:p>
          <a:p>
            <a:r>
              <a:rPr lang="es-CO" sz="1200" kern="1200" dirty="0">
                <a:solidFill>
                  <a:schemeClr val="tx1"/>
                </a:solidFill>
                <a:effectLst/>
                <a:latin typeface="+mn-lt"/>
                <a:ea typeface="+mn-ea"/>
                <a:cs typeface="+mn-cs"/>
              </a:rPr>
              <a:t>Los criterios y pasos a realizar en la aplicación de la metodología conforme al documento expedido por el MADS, dependerán del tipo de estudio que se este realizando, ya sea una DAA o un EIA así:</a:t>
            </a:r>
          </a:p>
          <a:p>
            <a:r>
              <a:rPr lang="es-MX" sz="1200" kern="1200" dirty="0">
                <a:solidFill>
                  <a:schemeClr val="tx1"/>
                </a:solidFill>
                <a:effectLst/>
                <a:latin typeface="+mn-lt"/>
                <a:ea typeface="+mn-ea"/>
                <a:cs typeface="+mn-cs"/>
              </a:rPr>
              <a:t>Documento de Criterios técnicos para el uso de herramientas económicas en los proyectos, obras o actividades objeto de licenciamiento ambiental, 2017</a:t>
            </a:r>
            <a:endParaRPr lang="es-CO" sz="1200" kern="1200" dirty="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5"/>
          </p:nvPr>
        </p:nvSpPr>
        <p:spPr/>
        <p:txBody>
          <a:bodyPr/>
          <a:lstStyle/>
          <a:p>
            <a:fld id="{1649C2A5-4096-954A-8F2A-717C41F0AEDC}" type="slidenum">
              <a:rPr lang="es-ES" smtClean="0"/>
              <a:t>12</a:t>
            </a:fld>
            <a:endParaRPr lang="es-ES"/>
          </a:p>
        </p:txBody>
      </p:sp>
    </p:spTree>
    <p:extLst>
      <p:ext uri="{BB962C8B-B14F-4D97-AF65-F5344CB8AC3E}">
        <p14:creationId xmlns:p14="http://schemas.microsoft.com/office/powerpoint/2010/main" val="20790427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4" name="Imagen 3"/>
          <p:cNvPicPr>
            <a:picLocks noChangeAspect="1"/>
          </p:cNvPicPr>
          <p:nvPr userDrawn="1"/>
        </p:nvPicPr>
        <p:blipFill rotWithShape="1">
          <a:blip r:embed="rId2">
            <a:extLst>
              <a:ext uri="{28A0092B-C50C-407E-A947-70E740481C1C}">
                <a14:useLocalDpi xmlns:a14="http://schemas.microsoft.com/office/drawing/2010/main" val="0"/>
              </a:ext>
            </a:extLst>
          </a:blip>
          <a:srcRect l="1012" t="6671" r="-104" b="278"/>
          <a:stretch/>
        </p:blipFill>
        <p:spPr>
          <a:xfrm>
            <a:off x="18853" y="0"/>
            <a:ext cx="9049733" cy="5128181"/>
          </a:xfrm>
          <a:prstGeom prst="rect">
            <a:avLst/>
          </a:prstGeom>
        </p:spPr>
      </p:pic>
      <p:pic>
        <p:nvPicPr>
          <p:cNvPr id="5" name="Imagen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979688"/>
            <a:ext cx="5146686" cy="2526384"/>
          </a:xfrm>
          <a:prstGeom prst="rect">
            <a:avLst/>
          </a:prstGeom>
        </p:spPr>
      </p:pic>
      <p:sp>
        <p:nvSpPr>
          <p:cNvPr id="6" name="Rectángulo 5"/>
          <p:cNvSpPr/>
          <p:nvPr userDrawn="1"/>
        </p:nvSpPr>
        <p:spPr>
          <a:xfrm>
            <a:off x="599104" y="3086282"/>
            <a:ext cx="8488335" cy="1740242"/>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2" name="Título 1"/>
          <p:cNvSpPr>
            <a:spLocks noGrp="1"/>
          </p:cNvSpPr>
          <p:nvPr>
            <p:ph type="ctrTitle"/>
          </p:nvPr>
        </p:nvSpPr>
        <p:spPr>
          <a:xfrm>
            <a:off x="685800" y="3216239"/>
            <a:ext cx="7772400" cy="579666"/>
          </a:xfrm>
        </p:spPr>
        <p:txBody>
          <a:bodyPr>
            <a:normAutofit/>
          </a:bodyPr>
          <a:lstStyle>
            <a:lvl1pPr>
              <a:defRPr sz="3200" b="0" i="0">
                <a:solidFill>
                  <a:srgbClr val="002060"/>
                </a:solidFill>
                <a:latin typeface="Myriad Pro Light"/>
                <a:cs typeface="Myriad Pro"/>
              </a:defRPr>
            </a:lvl1pPr>
          </a:lstStyle>
          <a:p>
            <a:r>
              <a:rPr lang="es-ES_tradnl" dirty="0"/>
              <a:t>Clic para editar título</a:t>
            </a:r>
            <a:endParaRPr lang="es-ES" dirty="0"/>
          </a:p>
        </p:txBody>
      </p:sp>
      <p:sp>
        <p:nvSpPr>
          <p:cNvPr id="3" name="Subtítulo 2"/>
          <p:cNvSpPr>
            <a:spLocks noGrp="1"/>
          </p:cNvSpPr>
          <p:nvPr>
            <p:ph type="subTitle" idx="1"/>
          </p:nvPr>
        </p:nvSpPr>
        <p:spPr>
          <a:xfrm>
            <a:off x="685800" y="3906410"/>
            <a:ext cx="7772400" cy="798950"/>
          </a:xfrm>
        </p:spPr>
        <p:txBody>
          <a:bodyPr>
            <a:normAutofit/>
          </a:bodyPr>
          <a:lstStyle>
            <a:lvl1pPr marL="0" indent="0" algn="l">
              <a:buNone/>
              <a:defRPr sz="1100" b="0" i="0">
                <a:solidFill>
                  <a:srgbClr val="002060"/>
                </a:solidFill>
                <a:latin typeface="Arial"/>
                <a:cs typeface="Myriad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dirty="0"/>
              <a:t>Haga clic para modificar el estilo de subtítulo del patrón</a:t>
            </a:r>
            <a:endParaRPr lang="es-ES" dirty="0"/>
          </a:p>
        </p:txBody>
      </p:sp>
    </p:spTree>
    <p:extLst>
      <p:ext uri="{BB962C8B-B14F-4D97-AF65-F5344CB8AC3E}">
        <p14:creationId xmlns:p14="http://schemas.microsoft.com/office/powerpoint/2010/main" val="573670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o dos columnas derecha 2">
    <p:spTree>
      <p:nvGrpSpPr>
        <p:cNvPr id="1" name=""/>
        <p:cNvGrpSpPr/>
        <p:nvPr/>
      </p:nvGrpSpPr>
      <p:grpSpPr>
        <a:xfrm>
          <a:off x="0" y="0"/>
          <a:ext cx="0" cy="0"/>
          <a:chOff x="0" y="0"/>
          <a:chExt cx="0" cy="0"/>
        </a:xfrm>
      </p:grpSpPr>
      <p:sp>
        <p:nvSpPr>
          <p:cNvPr id="13" name="Marcador de contenido 2"/>
          <p:cNvSpPr>
            <a:spLocks noGrp="1"/>
          </p:cNvSpPr>
          <p:nvPr>
            <p:ph sz="half" idx="14" hasCustomPrompt="1"/>
          </p:nvPr>
        </p:nvSpPr>
        <p:spPr>
          <a:xfrm>
            <a:off x="399797"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4" name="Marcador de texto 3"/>
          <p:cNvSpPr>
            <a:spLocks noGrp="1"/>
          </p:cNvSpPr>
          <p:nvPr>
            <p:ph type="body" sz="quarter" idx="18" hasCustomPrompt="1"/>
          </p:nvPr>
        </p:nvSpPr>
        <p:spPr>
          <a:xfrm>
            <a:off x="3124200"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dos columnas</a:t>
            </a:r>
            <a:endParaRPr lang="es-ES" dirty="0"/>
          </a:p>
        </p:txBody>
      </p:sp>
    </p:spTree>
    <p:extLst>
      <p:ext uri="{BB962C8B-B14F-4D97-AF65-F5344CB8AC3E}">
        <p14:creationId xmlns:p14="http://schemas.microsoft.com/office/powerpoint/2010/main" val="302584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o tres columnas 2">
    <p:spTree>
      <p:nvGrpSpPr>
        <p:cNvPr id="1" name=""/>
        <p:cNvGrpSpPr/>
        <p:nvPr/>
      </p:nvGrpSpPr>
      <p:grpSpPr>
        <a:xfrm>
          <a:off x="0" y="0"/>
          <a:ext cx="0" cy="0"/>
          <a:chOff x="0" y="0"/>
          <a:chExt cx="0" cy="0"/>
        </a:xfrm>
      </p:grpSpPr>
      <p:sp>
        <p:nvSpPr>
          <p:cNvPr id="17" name="Marcador de texto 3"/>
          <p:cNvSpPr>
            <a:spLocks noGrp="1"/>
          </p:cNvSpPr>
          <p:nvPr>
            <p:ph type="body" sz="quarter" idx="18"/>
          </p:nvPr>
        </p:nvSpPr>
        <p:spPr>
          <a:xfrm>
            <a:off x="399796" y="1521077"/>
            <a:ext cx="8287003" cy="2898655"/>
          </a:xfrm>
        </p:spPr>
        <p:txBody>
          <a:bodyPr numCol="3">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tres columnas</a:t>
            </a:r>
            <a:endParaRPr lang="es-ES" dirty="0"/>
          </a:p>
        </p:txBody>
      </p:sp>
    </p:spTree>
    <p:extLst>
      <p:ext uri="{BB962C8B-B14F-4D97-AF65-F5344CB8AC3E}">
        <p14:creationId xmlns:p14="http://schemas.microsoft.com/office/powerpoint/2010/main" val="1313139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o con dos imáge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2" name="Marcador de contenido 2"/>
          <p:cNvSpPr>
            <a:spLocks noGrp="1"/>
          </p:cNvSpPr>
          <p:nvPr>
            <p:ph sz="half" idx="13" hasCustomPrompt="1"/>
          </p:nvPr>
        </p:nvSpPr>
        <p:spPr>
          <a:xfrm>
            <a:off x="4884766"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cxnSp>
        <p:nvCxnSpPr>
          <p:cNvPr id="13" name="Conector recto 12"/>
          <p:cNvCxnSpPr/>
          <p:nvPr userDrawn="1"/>
        </p:nvCxnSpPr>
        <p:spPr>
          <a:xfrm>
            <a:off x="603759"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cxnSp>
        <p:nvCxnSpPr>
          <p:cNvPr id="16" name="Conector recto 15"/>
          <p:cNvCxnSpPr/>
          <p:nvPr userDrawn="1"/>
        </p:nvCxnSpPr>
        <p:spPr>
          <a:xfrm>
            <a:off x="4830068"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9" name="Marcador de texto 3"/>
          <p:cNvSpPr>
            <a:spLocks noGrp="1"/>
          </p:cNvSpPr>
          <p:nvPr>
            <p:ph type="body" sz="quarter" idx="18"/>
          </p:nvPr>
        </p:nvSpPr>
        <p:spPr>
          <a:xfrm>
            <a:off x="658453"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9" name="Marcador de texto 3"/>
          <p:cNvSpPr>
            <a:spLocks noGrp="1"/>
          </p:cNvSpPr>
          <p:nvPr>
            <p:ph type="body" sz="quarter" idx="19"/>
          </p:nvPr>
        </p:nvSpPr>
        <p:spPr>
          <a:xfrm>
            <a:off x="4884766"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con imagen</a:t>
            </a:r>
            <a:endParaRPr lang="es-ES" dirty="0"/>
          </a:p>
        </p:txBody>
      </p:sp>
    </p:spTree>
    <p:extLst>
      <p:ext uri="{BB962C8B-B14F-4D97-AF65-F5344CB8AC3E}">
        <p14:creationId xmlns:p14="http://schemas.microsoft.com/office/powerpoint/2010/main" val="246384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o dos imágenes 2">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02933" y="1291294"/>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cxnSp>
        <p:nvCxnSpPr>
          <p:cNvPr id="13" name="Conector recto 12"/>
          <p:cNvCxnSpPr/>
          <p:nvPr userDrawn="1"/>
        </p:nvCxnSpPr>
        <p:spPr>
          <a:xfrm flipV="1">
            <a:off x="4516480" y="1291293"/>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0" name="Marcador de contenido 2"/>
          <p:cNvSpPr>
            <a:spLocks noGrp="1"/>
          </p:cNvSpPr>
          <p:nvPr>
            <p:ph sz="half" idx="13" hasCustomPrompt="1"/>
          </p:nvPr>
        </p:nvSpPr>
        <p:spPr>
          <a:xfrm>
            <a:off x="4966261" y="3017121"/>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5" name="Título 1"/>
          <p:cNvSpPr txBox="1">
            <a:spLocks/>
          </p:cNvSpPr>
          <p:nvPr userDrawn="1"/>
        </p:nvSpPr>
        <p:spPr>
          <a:xfrm>
            <a:off x="4788556" y="1312293"/>
            <a:ext cx="3153692"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l"/>
            <a:r>
              <a:rPr lang="es-ES_tradnl" sz="1300" b="0" i="0" dirty="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cxnSp>
        <p:nvCxnSpPr>
          <p:cNvPr id="27" name="Conector recto 26"/>
          <p:cNvCxnSpPr/>
          <p:nvPr userDrawn="1"/>
        </p:nvCxnSpPr>
        <p:spPr>
          <a:xfrm flipV="1">
            <a:off x="4516480" y="3017120"/>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9" name="Título 1"/>
          <p:cNvSpPr txBox="1">
            <a:spLocks/>
          </p:cNvSpPr>
          <p:nvPr userDrawn="1"/>
        </p:nvSpPr>
        <p:spPr>
          <a:xfrm>
            <a:off x="1704511" y="2969014"/>
            <a:ext cx="2460949"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300" b="0" i="0" dirty="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sp>
        <p:nvSpPr>
          <p:cNvPr id="28" name="Marcador de texto 3"/>
          <p:cNvSpPr>
            <a:spLocks noGrp="1"/>
          </p:cNvSpPr>
          <p:nvPr>
            <p:ph type="body" sz="quarter" idx="18"/>
          </p:nvPr>
        </p:nvSpPr>
        <p:spPr>
          <a:xfrm>
            <a:off x="4843316" y="1793723"/>
            <a:ext cx="3725504" cy="1026233"/>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1" name="Marcador de texto 3"/>
          <p:cNvSpPr>
            <a:spLocks noGrp="1"/>
          </p:cNvSpPr>
          <p:nvPr>
            <p:ph type="body" sz="quarter" idx="19"/>
          </p:nvPr>
        </p:nvSpPr>
        <p:spPr>
          <a:xfrm>
            <a:off x="479988" y="3387178"/>
            <a:ext cx="3725504" cy="1026233"/>
          </a:xfrm>
        </p:spPr>
        <p:txBody>
          <a:bodyPr>
            <a:noAutofit/>
          </a:bodyPr>
          <a:lstStyle>
            <a:lvl1pPr marL="0" indent="0" algn="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con imagen</a:t>
            </a:r>
            <a:endParaRPr lang="es-ES" dirty="0"/>
          </a:p>
        </p:txBody>
      </p:sp>
    </p:spTree>
    <p:extLst>
      <p:ext uri="{BB962C8B-B14F-4D97-AF65-F5344CB8AC3E}">
        <p14:creationId xmlns:p14="http://schemas.microsoft.com/office/powerpoint/2010/main" val="1169594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as">
    <p:spTree>
      <p:nvGrpSpPr>
        <p:cNvPr id="1" name=""/>
        <p:cNvGrpSpPr/>
        <p:nvPr/>
      </p:nvGrpSpPr>
      <p:grpSpPr>
        <a:xfrm>
          <a:off x="0" y="0"/>
          <a:ext cx="0" cy="0"/>
          <a:chOff x="0" y="0"/>
          <a:chExt cx="0" cy="0"/>
        </a:xfrm>
      </p:grpSpPr>
      <p:sp>
        <p:nvSpPr>
          <p:cNvPr id="3" name="Marcador de tabla 2"/>
          <p:cNvSpPr>
            <a:spLocks noGrp="1"/>
          </p:cNvSpPr>
          <p:nvPr>
            <p:ph type="tbl" sz="quarter" idx="13"/>
          </p:nvPr>
        </p:nvSpPr>
        <p:spPr>
          <a:xfrm>
            <a:off x="519113" y="1305172"/>
            <a:ext cx="8075861" cy="3305032"/>
          </a:xfrm>
        </p:spPr>
        <p:txBody>
          <a:bodyPr/>
          <a:lstStyle/>
          <a:p>
            <a:endParaRPr lang="es-ES"/>
          </a:p>
        </p:txBody>
      </p:sp>
      <p:sp>
        <p:nvSpPr>
          <p:cNvPr id="11"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Tablas</a:t>
            </a:r>
            <a:endParaRPr lang="es-ES" dirty="0"/>
          </a:p>
        </p:txBody>
      </p:sp>
    </p:spTree>
    <p:extLst>
      <p:ext uri="{BB962C8B-B14F-4D97-AF65-F5344CB8AC3E}">
        <p14:creationId xmlns:p14="http://schemas.microsoft.com/office/powerpoint/2010/main" val="33777842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lendario">
    <p:spTree>
      <p:nvGrpSpPr>
        <p:cNvPr id="1" name=""/>
        <p:cNvGrpSpPr/>
        <p:nvPr/>
      </p:nvGrpSpPr>
      <p:grpSpPr>
        <a:xfrm>
          <a:off x="0" y="0"/>
          <a:ext cx="0" cy="0"/>
          <a:chOff x="0" y="0"/>
          <a:chExt cx="0" cy="0"/>
        </a:xfrm>
      </p:grpSpPr>
      <p:sp>
        <p:nvSpPr>
          <p:cNvPr id="13" name="Título 1"/>
          <p:cNvSpPr txBox="1">
            <a:spLocks/>
          </p:cNvSpPr>
          <p:nvPr userDrawn="1"/>
        </p:nvSpPr>
        <p:spPr>
          <a:xfrm>
            <a:off x="926346"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Domingo</a:t>
            </a:r>
            <a:endParaRPr lang="es-ES" sz="1000" b="0" i="0" dirty="0">
              <a:solidFill>
                <a:schemeClr val="tx1">
                  <a:lumMod val="50000"/>
                </a:schemeClr>
              </a:solidFill>
              <a:latin typeface="Myriad Pro Light"/>
              <a:cs typeface="Calibri"/>
            </a:endParaRPr>
          </a:p>
        </p:txBody>
      </p:sp>
      <p:sp>
        <p:nvSpPr>
          <p:cNvPr id="14" name="Rectángulo 13"/>
          <p:cNvSpPr/>
          <p:nvPr userDrawn="1"/>
        </p:nvSpPr>
        <p:spPr>
          <a:xfrm>
            <a:off x="926347" y="1451354"/>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3" name="Rectángulo 22"/>
          <p:cNvSpPr/>
          <p:nvPr userDrawn="1"/>
        </p:nvSpPr>
        <p:spPr>
          <a:xfrm>
            <a:off x="1967962"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4" name="Rectángulo 23"/>
          <p:cNvSpPr/>
          <p:nvPr userDrawn="1"/>
        </p:nvSpPr>
        <p:spPr>
          <a:xfrm>
            <a:off x="3009578"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5" name="Rectángulo 24"/>
          <p:cNvSpPr/>
          <p:nvPr userDrawn="1"/>
        </p:nvSpPr>
        <p:spPr>
          <a:xfrm>
            <a:off x="4051193"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6" name="Rectángulo 25"/>
          <p:cNvSpPr/>
          <p:nvPr userDrawn="1"/>
        </p:nvSpPr>
        <p:spPr>
          <a:xfrm>
            <a:off x="5092809"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7" name="Rectángulo 26"/>
          <p:cNvSpPr/>
          <p:nvPr userDrawn="1"/>
        </p:nvSpPr>
        <p:spPr>
          <a:xfrm>
            <a:off x="6134424"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8" name="Rectángulo 27"/>
          <p:cNvSpPr/>
          <p:nvPr userDrawn="1"/>
        </p:nvSpPr>
        <p:spPr>
          <a:xfrm>
            <a:off x="7176040"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9" name="Título 1"/>
          <p:cNvSpPr txBox="1">
            <a:spLocks/>
          </p:cNvSpPr>
          <p:nvPr userDrawn="1"/>
        </p:nvSpPr>
        <p:spPr>
          <a:xfrm>
            <a:off x="1967962"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Lunes</a:t>
            </a:r>
            <a:endParaRPr lang="es-ES" sz="1000" b="0" i="0" dirty="0">
              <a:solidFill>
                <a:schemeClr val="tx1">
                  <a:lumMod val="50000"/>
                </a:schemeClr>
              </a:solidFill>
              <a:latin typeface="Myriad Pro Light"/>
              <a:cs typeface="Calibri"/>
            </a:endParaRPr>
          </a:p>
        </p:txBody>
      </p:sp>
      <p:sp>
        <p:nvSpPr>
          <p:cNvPr id="30" name="Título 1"/>
          <p:cNvSpPr txBox="1">
            <a:spLocks/>
          </p:cNvSpPr>
          <p:nvPr userDrawn="1"/>
        </p:nvSpPr>
        <p:spPr>
          <a:xfrm>
            <a:off x="3009578"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Martes</a:t>
            </a:r>
            <a:endParaRPr lang="es-ES" sz="1000" b="0" i="0" dirty="0">
              <a:solidFill>
                <a:schemeClr val="tx1">
                  <a:lumMod val="50000"/>
                </a:schemeClr>
              </a:solidFill>
              <a:latin typeface="Myriad Pro Light"/>
              <a:cs typeface="Calibri"/>
            </a:endParaRPr>
          </a:p>
        </p:txBody>
      </p:sp>
      <p:sp>
        <p:nvSpPr>
          <p:cNvPr id="31" name="Título 1"/>
          <p:cNvSpPr txBox="1">
            <a:spLocks/>
          </p:cNvSpPr>
          <p:nvPr userDrawn="1"/>
        </p:nvSpPr>
        <p:spPr>
          <a:xfrm>
            <a:off x="4051193"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Miércoles</a:t>
            </a:r>
            <a:endParaRPr lang="es-ES" sz="1000" b="0" i="0" dirty="0">
              <a:solidFill>
                <a:schemeClr val="tx1">
                  <a:lumMod val="50000"/>
                </a:schemeClr>
              </a:solidFill>
              <a:latin typeface="Myriad Pro Light"/>
              <a:cs typeface="Calibri"/>
            </a:endParaRPr>
          </a:p>
        </p:txBody>
      </p:sp>
      <p:sp>
        <p:nvSpPr>
          <p:cNvPr id="32" name="Título 1"/>
          <p:cNvSpPr txBox="1">
            <a:spLocks/>
          </p:cNvSpPr>
          <p:nvPr userDrawn="1"/>
        </p:nvSpPr>
        <p:spPr>
          <a:xfrm>
            <a:off x="5092809"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Jueves</a:t>
            </a:r>
            <a:endParaRPr lang="es-ES" sz="1000" b="0" i="0" dirty="0">
              <a:solidFill>
                <a:schemeClr val="tx1">
                  <a:lumMod val="50000"/>
                </a:schemeClr>
              </a:solidFill>
              <a:latin typeface="Myriad Pro Light"/>
              <a:cs typeface="Calibri"/>
            </a:endParaRPr>
          </a:p>
        </p:txBody>
      </p:sp>
      <p:sp>
        <p:nvSpPr>
          <p:cNvPr id="33" name="Título 1"/>
          <p:cNvSpPr txBox="1">
            <a:spLocks/>
          </p:cNvSpPr>
          <p:nvPr userDrawn="1"/>
        </p:nvSpPr>
        <p:spPr>
          <a:xfrm>
            <a:off x="6134424"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Viernes</a:t>
            </a:r>
            <a:endParaRPr lang="es-ES" sz="1000" b="0" i="0" dirty="0">
              <a:solidFill>
                <a:schemeClr val="tx1">
                  <a:lumMod val="50000"/>
                </a:schemeClr>
              </a:solidFill>
              <a:latin typeface="Myriad Pro Light"/>
              <a:cs typeface="Calibri"/>
            </a:endParaRPr>
          </a:p>
        </p:txBody>
      </p:sp>
      <p:sp>
        <p:nvSpPr>
          <p:cNvPr id="34" name="Título 1"/>
          <p:cNvSpPr txBox="1">
            <a:spLocks/>
          </p:cNvSpPr>
          <p:nvPr userDrawn="1"/>
        </p:nvSpPr>
        <p:spPr>
          <a:xfrm>
            <a:off x="7176040"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a:solidFill>
                  <a:schemeClr val="tx1">
                    <a:lumMod val="50000"/>
                  </a:schemeClr>
                </a:solidFill>
                <a:latin typeface="Myriad Pro Light"/>
                <a:cs typeface="Calibri"/>
              </a:rPr>
              <a:t>Sábado</a:t>
            </a:r>
            <a:endParaRPr lang="es-ES" sz="1000" b="0" i="0" dirty="0">
              <a:solidFill>
                <a:schemeClr val="tx1">
                  <a:lumMod val="50000"/>
                </a:schemeClr>
              </a:solidFill>
              <a:latin typeface="Myriad Pro Light"/>
              <a:cs typeface="Calibri"/>
            </a:endParaRPr>
          </a:p>
        </p:txBody>
      </p:sp>
      <p:sp>
        <p:nvSpPr>
          <p:cNvPr id="37" name="Rectángulo 36"/>
          <p:cNvSpPr/>
          <p:nvPr userDrawn="1"/>
        </p:nvSpPr>
        <p:spPr>
          <a:xfrm>
            <a:off x="926347" y="2077178"/>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8" name="Rectángulo 37"/>
          <p:cNvSpPr/>
          <p:nvPr userDrawn="1"/>
        </p:nvSpPr>
        <p:spPr>
          <a:xfrm>
            <a:off x="1967962"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9" name="Rectángulo 38"/>
          <p:cNvSpPr/>
          <p:nvPr userDrawn="1"/>
        </p:nvSpPr>
        <p:spPr>
          <a:xfrm>
            <a:off x="3009578"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0" name="Rectángulo 39"/>
          <p:cNvSpPr/>
          <p:nvPr userDrawn="1"/>
        </p:nvSpPr>
        <p:spPr>
          <a:xfrm>
            <a:off x="4051193"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1" name="Rectángulo 40"/>
          <p:cNvSpPr/>
          <p:nvPr userDrawn="1"/>
        </p:nvSpPr>
        <p:spPr>
          <a:xfrm>
            <a:off x="5092809"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2" name="Rectángulo 41"/>
          <p:cNvSpPr/>
          <p:nvPr userDrawn="1"/>
        </p:nvSpPr>
        <p:spPr>
          <a:xfrm>
            <a:off x="6134424"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3" name="Rectángulo 42"/>
          <p:cNvSpPr/>
          <p:nvPr userDrawn="1"/>
        </p:nvSpPr>
        <p:spPr>
          <a:xfrm>
            <a:off x="7176040"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4" name="Rectángulo 43"/>
          <p:cNvSpPr/>
          <p:nvPr userDrawn="1"/>
        </p:nvSpPr>
        <p:spPr>
          <a:xfrm>
            <a:off x="926347" y="2703005"/>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5" name="Rectángulo 44"/>
          <p:cNvSpPr/>
          <p:nvPr userDrawn="1"/>
        </p:nvSpPr>
        <p:spPr>
          <a:xfrm>
            <a:off x="1967962"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6" name="Rectángulo 45"/>
          <p:cNvSpPr/>
          <p:nvPr userDrawn="1"/>
        </p:nvSpPr>
        <p:spPr>
          <a:xfrm>
            <a:off x="3009578"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7" name="Rectángulo 46"/>
          <p:cNvSpPr/>
          <p:nvPr userDrawn="1"/>
        </p:nvSpPr>
        <p:spPr>
          <a:xfrm>
            <a:off x="4051193"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8" name="Rectángulo 47"/>
          <p:cNvSpPr/>
          <p:nvPr userDrawn="1"/>
        </p:nvSpPr>
        <p:spPr>
          <a:xfrm>
            <a:off x="5092809"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9" name="Rectángulo 48"/>
          <p:cNvSpPr/>
          <p:nvPr userDrawn="1"/>
        </p:nvSpPr>
        <p:spPr>
          <a:xfrm>
            <a:off x="6134424"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0" name="Rectángulo 49"/>
          <p:cNvSpPr/>
          <p:nvPr userDrawn="1"/>
        </p:nvSpPr>
        <p:spPr>
          <a:xfrm>
            <a:off x="7176040"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1" name="Rectángulo 50"/>
          <p:cNvSpPr/>
          <p:nvPr userDrawn="1"/>
        </p:nvSpPr>
        <p:spPr>
          <a:xfrm>
            <a:off x="926347" y="3328832"/>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2" name="Rectángulo 51"/>
          <p:cNvSpPr/>
          <p:nvPr userDrawn="1"/>
        </p:nvSpPr>
        <p:spPr>
          <a:xfrm>
            <a:off x="1967962"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3" name="Rectángulo 52"/>
          <p:cNvSpPr/>
          <p:nvPr userDrawn="1"/>
        </p:nvSpPr>
        <p:spPr>
          <a:xfrm>
            <a:off x="3009578"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4" name="Rectángulo 53"/>
          <p:cNvSpPr/>
          <p:nvPr userDrawn="1"/>
        </p:nvSpPr>
        <p:spPr>
          <a:xfrm>
            <a:off x="4051193"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5" name="Rectángulo 54"/>
          <p:cNvSpPr/>
          <p:nvPr userDrawn="1"/>
        </p:nvSpPr>
        <p:spPr>
          <a:xfrm>
            <a:off x="5092809"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6" name="Rectángulo 55"/>
          <p:cNvSpPr/>
          <p:nvPr userDrawn="1"/>
        </p:nvSpPr>
        <p:spPr>
          <a:xfrm>
            <a:off x="6134424"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7" name="Rectángulo 56"/>
          <p:cNvSpPr/>
          <p:nvPr userDrawn="1"/>
        </p:nvSpPr>
        <p:spPr>
          <a:xfrm>
            <a:off x="7176040"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8" name="Rectángulo 57"/>
          <p:cNvSpPr/>
          <p:nvPr userDrawn="1"/>
        </p:nvSpPr>
        <p:spPr>
          <a:xfrm>
            <a:off x="926347" y="3954657"/>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9" name="Rectángulo 58"/>
          <p:cNvSpPr/>
          <p:nvPr userDrawn="1"/>
        </p:nvSpPr>
        <p:spPr>
          <a:xfrm>
            <a:off x="1967962"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0" name="Rectángulo 59"/>
          <p:cNvSpPr/>
          <p:nvPr userDrawn="1"/>
        </p:nvSpPr>
        <p:spPr>
          <a:xfrm>
            <a:off x="3009578"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1" name="Rectángulo 60"/>
          <p:cNvSpPr/>
          <p:nvPr userDrawn="1"/>
        </p:nvSpPr>
        <p:spPr>
          <a:xfrm>
            <a:off x="4051193"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2" name="Rectángulo 61"/>
          <p:cNvSpPr/>
          <p:nvPr userDrawn="1"/>
        </p:nvSpPr>
        <p:spPr>
          <a:xfrm>
            <a:off x="5092809"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3" name="Rectángulo 62"/>
          <p:cNvSpPr/>
          <p:nvPr userDrawn="1"/>
        </p:nvSpPr>
        <p:spPr>
          <a:xfrm>
            <a:off x="6134424"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4" name="Rectángulo 63"/>
          <p:cNvSpPr/>
          <p:nvPr userDrawn="1"/>
        </p:nvSpPr>
        <p:spPr>
          <a:xfrm>
            <a:off x="7176040"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104" name="Marcador de texto 3"/>
          <p:cNvSpPr>
            <a:spLocks noGrp="1"/>
          </p:cNvSpPr>
          <p:nvPr>
            <p:ph type="body" sz="quarter" idx="20" hasCustomPrompt="1"/>
          </p:nvPr>
        </p:nvSpPr>
        <p:spPr>
          <a:xfrm>
            <a:off x="1779800"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5" name="Marcador de texto 3"/>
          <p:cNvSpPr>
            <a:spLocks noGrp="1"/>
          </p:cNvSpPr>
          <p:nvPr>
            <p:ph type="body" sz="quarter" idx="21" hasCustomPrompt="1"/>
          </p:nvPr>
        </p:nvSpPr>
        <p:spPr>
          <a:xfrm>
            <a:off x="1779800"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6" name="Marcador de texto 3"/>
          <p:cNvSpPr>
            <a:spLocks noGrp="1"/>
          </p:cNvSpPr>
          <p:nvPr>
            <p:ph type="body" sz="quarter" idx="22" hasCustomPrompt="1"/>
          </p:nvPr>
        </p:nvSpPr>
        <p:spPr>
          <a:xfrm>
            <a:off x="1779800"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7" name="Marcador de texto 3"/>
          <p:cNvSpPr>
            <a:spLocks noGrp="1"/>
          </p:cNvSpPr>
          <p:nvPr>
            <p:ph type="body" sz="quarter" idx="23" hasCustomPrompt="1"/>
          </p:nvPr>
        </p:nvSpPr>
        <p:spPr>
          <a:xfrm>
            <a:off x="1779800"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09" name="Marcador de texto 3"/>
          <p:cNvSpPr>
            <a:spLocks noGrp="1"/>
          </p:cNvSpPr>
          <p:nvPr>
            <p:ph type="body" sz="quarter" idx="24" hasCustomPrompt="1"/>
          </p:nvPr>
        </p:nvSpPr>
        <p:spPr>
          <a:xfrm>
            <a:off x="1779800"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0" name="Marcador de texto 3"/>
          <p:cNvSpPr>
            <a:spLocks noGrp="1"/>
          </p:cNvSpPr>
          <p:nvPr>
            <p:ph type="body" sz="quarter" idx="25" hasCustomPrompt="1"/>
          </p:nvPr>
        </p:nvSpPr>
        <p:spPr>
          <a:xfrm>
            <a:off x="282174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1" name="Marcador de texto 3"/>
          <p:cNvSpPr>
            <a:spLocks noGrp="1"/>
          </p:cNvSpPr>
          <p:nvPr>
            <p:ph type="body" sz="quarter" idx="26" hasCustomPrompt="1"/>
          </p:nvPr>
        </p:nvSpPr>
        <p:spPr>
          <a:xfrm>
            <a:off x="282174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2" name="Marcador de texto 3"/>
          <p:cNvSpPr>
            <a:spLocks noGrp="1"/>
          </p:cNvSpPr>
          <p:nvPr>
            <p:ph type="body" sz="quarter" idx="27" hasCustomPrompt="1"/>
          </p:nvPr>
        </p:nvSpPr>
        <p:spPr>
          <a:xfrm>
            <a:off x="282174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3" name="Marcador de texto 3"/>
          <p:cNvSpPr>
            <a:spLocks noGrp="1"/>
          </p:cNvSpPr>
          <p:nvPr>
            <p:ph type="body" sz="quarter" idx="28" hasCustomPrompt="1"/>
          </p:nvPr>
        </p:nvSpPr>
        <p:spPr>
          <a:xfrm>
            <a:off x="282174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4" name="Marcador de texto 3"/>
          <p:cNvSpPr>
            <a:spLocks noGrp="1"/>
          </p:cNvSpPr>
          <p:nvPr>
            <p:ph type="body" sz="quarter" idx="29" hasCustomPrompt="1"/>
          </p:nvPr>
        </p:nvSpPr>
        <p:spPr>
          <a:xfrm>
            <a:off x="282174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5" name="Marcador de texto 3"/>
          <p:cNvSpPr>
            <a:spLocks noGrp="1"/>
          </p:cNvSpPr>
          <p:nvPr>
            <p:ph type="body" sz="quarter" idx="30" hasCustomPrompt="1"/>
          </p:nvPr>
        </p:nvSpPr>
        <p:spPr>
          <a:xfrm>
            <a:off x="3863031"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6" name="Marcador de texto 3"/>
          <p:cNvSpPr>
            <a:spLocks noGrp="1"/>
          </p:cNvSpPr>
          <p:nvPr>
            <p:ph type="body" sz="quarter" idx="31" hasCustomPrompt="1"/>
          </p:nvPr>
        </p:nvSpPr>
        <p:spPr>
          <a:xfrm>
            <a:off x="3863031"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7" name="Marcador de texto 3"/>
          <p:cNvSpPr>
            <a:spLocks noGrp="1"/>
          </p:cNvSpPr>
          <p:nvPr>
            <p:ph type="body" sz="quarter" idx="32" hasCustomPrompt="1"/>
          </p:nvPr>
        </p:nvSpPr>
        <p:spPr>
          <a:xfrm>
            <a:off x="3863031"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8" name="Marcador de texto 3"/>
          <p:cNvSpPr>
            <a:spLocks noGrp="1"/>
          </p:cNvSpPr>
          <p:nvPr>
            <p:ph type="body" sz="quarter" idx="33" hasCustomPrompt="1"/>
          </p:nvPr>
        </p:nvSpPr>
        <p:spPr>
          <a:xfrm>
            <a:off x="3863031"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19" name="Marcador de texto 3"/>
          <p:cNvSpPr>
            <a:spLocks noGrp="1"/>
          </p:cNvSpPr>
          <p:nvPr>
            <p:ph type="body" sz="quarter" idx="34" hasCustomPrompt="1"/>
          </p:nvPr>
        </p:nvSpPr>
        <p:spPr>
          <a:xfrm>
            <a:off x="3863031"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0" name="Marcador de texto 3"/>
          <p:cNvSpPr>
            <a:spLocks noGrp="1"/>
          </p:cNvSpPr>
          <p:nvPr>
            <p:ph type="body" sz="quarter" idx="35" hasCustomPrompt="1"/>
          </p:nvPr>
        </p:nvSpPr>
        <p:spPr>
          <a:xfrm>
            <a:off x="490737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1" name="Marcador de texto 3"/>
          <p:cNvSpPr>
            <a:spLocks noGrp="1"/>
          </p:cNvSpPr>
          <p:nvPr>
            <p:ph type="body" sz="quarter" idx="36" hasCustomPrompt="1"/>
          </p:nvPr>
        </p:nvSpPr>
        <p:spPr>
          <a:xfrm>
            <a:off x="490737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2" name="Marcador de texto 3"/>
          <p:cNvSpPr>
            <a:spLocks noGrp="1"/>
          </p:cNvSpPr>
          <p:nvPr>
            <p:ph type="body" sz="quarter" idx="37" hasCustomPrompt="1"/>
          </p:nvPr>
        </p:nvSpPr>
        <p:spPr>
          <a:xfrm>
            <a:off x="490737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3" name="Marcador de texto 3"/>
          <p:cNvSpPr>
            <a:spLocks noGrp="1"/>
          </p:cNvSpPr>
          <p:nvPr>
            <p:ph type="body" sz="quarter" idx="38" hasCustomPrompt="1"/>
          </p:nvPr>
        </p:nvSpPr>
        <p:spPr>
          <a:xfrm>
            <a:off x="490737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4" name="Marcador de texto 3"/>
          <p:cNvSpPr>
            <a:spLocks noGrp="1"/>
          </p:cNvSpPr>
          <p:nvPr>
            <p:ph type="body" sz="quarter" idx="39" hasCustomPrompt="1"/>
          </p:nvPr>
        </p:nvSpPr>
        <p:spPr>
          <a:xfrm>
            <a:off x="490737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5" name="Marcador de texto 3"/>
          <p:cNvSpPr>
            <a:spLocks noGrp="1"/>
          </p:cNvSpPr>
          <p:nvPr>
            <p:ph type="body" sz="quarter" idx="40" hasCustomPrompt="1"/>
          </p:nvPr>
        </p:nvSpPr>
        <p:spPr>
          <a:xfrm>
            <a:off x="5946262"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6" name="Marcador de texto 3"/>
          <p:cNvSpPr>
            <a:spLocks noGrp="1"/>
          </p:cNvSpPr>
          <p:nvPr>
            <p:ph type="body" sz="quarter" idx="41" hasCustomPrompt="1"/>
          </p:nvPr>
        </p:nvSpPr>
        <p:spPr>
          <a:xfrm>
            <a:off x="5946262"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7" name="Marcador de texto 3"/>
          <p:cNvSpPr>
            <a:spLocks noGrp="1"/>
          </p:cNvSpPr>
          <p:nvPr>
            <p:ph type="body" sz="quarter" idx="42" hasCustomPrompt="1"/>
          </p:nvPr>
        </p:nvSpPr>
        <p:spPr>
          <a:xfrm>
            <a:off x="5946262"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8" name="Marcador de texto 3"/>
          <p:cNvSpPr>
            <a:spLocks noGrp="1"/>
          </p:cNvSpPr>
          <p:nvPr>
            <p:ph type="body" sz="quarter" idx="43" hasCustomPrompt="1"/>
          </p:nvPr>
        </p:nvSpPr>
        <p:spPr>
          <a:xfrm>
            <a:off x="5946262"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29" name="Marcador de texto 3"/>
          <p:cNvSpPr>
            <a:spLocks noGrp="1"/>
          </p:cNvSpPr>
          <p:nvPr>
            <p:ph type="body" sz="quarter" idx="44" hasCustomPrompt="1"/>
          </p:nvPr>
        </p:nvSpPr>
        <p:spPr>
          <a:xfrm>
            <a:off x="5946262"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0" name="Marcador de texto 3"/>
          <p:cNvSpPr>
            <a:spLocks noGrp="1"/>
          </p:cNvSpPr>
          <p:nvPr>
            <p:ph type="body" sz="quarter" idx="45" hasCustomPrompt="1"/>
          </p:nvPr>
        </p:nvSpPr>
        <p:spPr>
          <a:xfrm>
            <a:off x="6978655"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1" name="Marcador de texto 3"/>
          <p:cNvSpPr>
            <a:spLocks noGrp="1"/>
          </p:cNvSpPr>
          <p:nvPr>
            <p:ph type="body" sz="quarter" idx="46" hasCustomPrompt="1"/>
          </p:nvPr>
        </p:nvSpPr>
        <p:spPr>
          <a:xfrm>
            <a:off x="6978655"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2" name="Marcador de texto 3"/>
          <p:cNvSpPr>
            <a:spLocks noGrp="1"/>
          </p:cNvSpPr>
          <p:nvPr>
            <p:ph type="body" sz="quarter" idx="47" hasCustomPrompt="1"/>
          </p:nvPr>
        </p:nvSpPr>
        <p:spPr>
          <a:xfrm>
            <a:off x="6978655"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33" name="Marcador de texto 3"/>
          <p:cNvSpPr>
            <a:spLocks noGrp="1"/>
          </p:cNvSpPr>
          <p:nvPr>
            <p:ph type="body" sz="quarter" idx="48" hasCustomPrompt="1"/>
          </p:nvPr>
        </p:nvSpPr>
        <p:spPr>
          <a:xfrm>
            <a:off x="6978655"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2" name="Marcador de texto 3"/>
          <p:cNvSpPr>
            <a:spLocks noGrp="1"/>
          </p:cNvSpPr>
          <p:nvPr>
            <p:ph type="body" sz="quarter" idx="49" hasCustomPrompt="1"/>
          </p:nvPr>
        </p:nvSpPr>
        <p:spPr>
          <a:xfrm>
            <a:off x="6978655"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3" name="Marcador de texto 3"/>
          <p:cNvSpPr>
            <a:spLocks noGrp="1"/>
          </p:cNvSpPr>
          <p:nvPr>
            <p:ph type="body" sz="quarter" idx="50" hasCustomPrompt="1"/>
          </p:nvPr>
        </p:nvSpPr>
        <p:spPr>
          <a:xfrm>
            <a:off x="8029493"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4" name="Marcador de texto 3"/>
          <p:cNvSpPr>
            <a:spLocks noGrp="1"/>
          </p:cNvSpPr>
          <p:nvPr>
            <p:ph type="body" sz="quarter" idx="51" hasCustomPrompt="1"/>
          </p:nvPr>
        </p:nvSpPr>
        <p:spPr>
          <a:xfrm>
            <a:off x="8029493"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5" name="Marcador de texto 3"/>
          <p:cNvSpPr>
            <a:spLocks noGrp="1"/>
          </p:cNvSpPr>
          <p:nvPr>
            <p:ph type="body" sz="quarter" idx="52" hasCustomPrompt="1"/>
          </p:nvPr>
        </p:nvSpPr>
        <p:spPr>
          <a:xfrm>
            <a:off x="8029493"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6" name="Marcador de texto 3"/>
          <p:cNvSpPr>
            <a:spLocks noGrp="1"/>
          </p:cNvSpPr>
          <p:nvPr>
            <p:ph type="body" sz="quarter" idx="53" hasCustomPrompt="1"/>
          </p:nvPr>
        </p:nvSpPr>
        <p:spPr>
          <a:xfrm>
            <a:off x="8029493"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7" name="Marcador de texto 3"/>
          <p:cNvSpPr>
            <a:spLocks noGrp="1"/>
          </p:cNvSpPr>
          <p:nvPr>
            <p:ph type="body" sz="quarter" idx="54" hasCustomPrompt="1"/>
          </p:nvPr>
        </p:nvSpPr>
        <p:spPr>
          <a:xfrm>
            <a:off x="8029493"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1</a:t>
            </a:r>
          </a:p>
        </p:txBody>
      </p:sp>
      <p:sp>
        <p:nvSpPr>
          <p:cNvPr id="148" name="Marcador de texto 3"/>
          <p:cNvSpPr>
            <a:spLocks noGrp="1"/>
          </p:cNvSpPr>
          <p:nvPr>
            <p:ph type="body" sz="quarter" idx="19" hasCustomPrompt="1"/>
          </p:nvPr>
        </p:nvSpPr>
        <p:spPr>
          <a:xfrm>
            <a:off x="3287128" y="872053"/>
            <a:ext cx="2553035" cy="259117"/>
          </a:xfrm>
        </p:spPr>
        <p:txBody>
          <a:bodyPr>
            <a:noAutofit/>
          </a:bodyPr>
          <a:lstStyle>
            <a:lvl1pPr marL="0" indent="0" algn="ct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mes</a:t>
            </a:r>
          </a:p>
        </p:txBody>
      </p:sp>
      <p:sp>
        <p:nvSpPr>
          <p:cNvPr id="8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Calendario</a:t>
            </a:r>
            <a:endParaRPr lang="es-ES" dirty="0"/>
          </a:p>
        </p:txBody>
      </p:sp>
    </p:spTree>
    <p:extLst>
      <p:ext uri="{BB962C8B-B14F-4D97-AF65-F5344CB8AC3E}">
        <p14:creationId xmlns:p14="http://schemas.microsoft.com/office/powerpoint/2010/main" val="21827040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áficas">
    <p:spTree>
      <p:nvGrpSpPr>
        <p:cNvPr id="1" name=""/>
        <p:cNvGrpSpPr/>
        <p:nvPr/>
      </p:nvGrpSpPr>
      <p:grpSpPr>
        <a:xfrm>
          <a:off x="0" y="0"/>
          <a:ext cx="0" cy="0"/>
          <a:chOff x="0" y="0"/>
          <a:chExt cx="0" cy="0"/>
        </a:xfrm>
      </p:grpSpPr>
      <p:sp>
        <p:nvSpPr>
          <p:cNvPr id="20" name="Marcador de texto 3"/>
          <p:cNvSpPr>
            <a:spLocks noGrp="1"/>
          </p:cNvSpPr>
          <p:nvPr>
            <p:ph type="body" sz="quarter" idx="19"/>
          </p:nvPr>
        </p:nvSpPr>
        <p:spPr>
          <a:xfrm>
            <a:off x="545321" y="1953431"/>
            <a:ext cx="2898813" cy="2444778"/>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4" name="Marcador de gráfico 3"/>
          <p:cNvSpPr>
            <a:spLocks noGrp="1"/>
          </p:cNvSpPr>
          <p:nvPr>
            <p:ph type="chart" sz="quarter" idx="20"/>
          </p:nvPr>
        </p:nvSpPr>
        <p:spPr>
          <a:xfrm>
            <a:off x="3804629" y="1954213"/>
            <a:ext cx="4554575" cy="2443996"/>
          </a:xfrm>
        </p:spPr>
        <p:txBody>
          <a:bodyPr/>
          <a:lstStyle/>
          <a:p>
            <a:endParaRPr lang="es-ES"/>
          </a:p>
        </p:txBody>
      </p:sp>
      <p:sp>
        <p:nvSpPr>
          <p:cNvPr id="21" name="Marcador de texto 3"/>
          <p:cNvSpPr>
            <a:spLocks noGrp="1"/>
          </p:cNvSpPr>
          <p:nvPr>
            <p:ph type="body" sz="quarter" idx="21" hasCustomPrompt="1"/>
          </p:nvPr>
        </p:nvSpPr>
        <p:spPr>
          <a:xfrm>
            <a:off x="545321" y="1551637"/>
            <a:ext cx="2898813" cy="277960"/>
          </a:xfrm>
        </p:spPr>
        <p:txBody>
          <a:bodyPr>
            <a:noAutofit/>
          </a:bodyPr>
          <a:lstStyle>
            <a:lvl1pPr marL="0" indent="0" algn="l">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Título</a:t>
            </a:r>
          </a:p>
        </p:txBody>
      </p:sp>
      <p:sp>
        <p:nvSpPr>
          <p:cNvPr id="14"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Gráficas</a:t>
            </a:r>
            <a:endParaRPr lang="es-ES" dirty="0"/>
          </a:p>
        </p:txBody>
      </p:sp>
    </p:spTree>
    <p:extLst>
      <p:ext uri="{BB962C8B-B14F-4D97-AF65-F5344CB8AC3E}">
        <p14:creationId xmlns:p14="http://schemas.microsoft.com/office/powerpoint/2010/main" val="12812775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clusio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705671"/>
            <a:ext cx="3602559" cy="249844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pic>
        <p:nvPicPr>
          <p:cNvPr id="9" name="Imagen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275101" y="1698495"/>
            <a:ext cx="556198" cy="524077"/>
          </a:xfrm>
          <a:prstGeom prst="rect">
            <a:avLst/>
          </a:prstGeom>
        </p:spPr>
      </p:pic>
      <p:sp>
        <p:nvSpPr>
          <p:cNvPr id="23" name="Marcador de texto 3"/>
          <p:cNvSpPr>
            <a:spLocks noGrp="1"/>
          </p:cNvSpPr>
          <p:nvPr>
            <p:ph type="body" sz="quarter" idx="19"/>
          </p:nvPr>
        </p:nvSpPr>
        <p:spPr>
          <a:xfrm>
            <a:off x="4520428" y="2403587"/>
            <a:ext cx="4166372" cy="1800529"/>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6"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Conclusiones</a:t>
            </a:r>
            <a:endParaRPr lang="es-ES" dirty="0"/>
          </a:p>
        </p:txBody>
      </p:sp>
    </p:spTree>
    <p:extLst>
      <p:ext uri="{BB962C8B-B14F-4D97-AF65-F5344CB8AC3E}">
        <p14:creationId xmlns:p14="http://schemas.microsoft.com/office/powerpoint/2010/main" val="34722801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cias">
    <p:spTree>
      <p:nvGrpSpPr>
        <p:cNvPr id="1" name=""/>
        <p:cNvGrpSpPr/>
        <p:nvPr/>
      </p:nvGrpSpPr>
      <p:grpSpPr>
        <a:xfrm>
          <a:off x="0" y="0"/>
          <a:ext cx="0" cy="0"/>
          <a:chOff x="0" y="0"/>
          <a:chExt cx="0" cy="0"/>
        </a:xfrm>
      </p:grpSpPr>
      <p:sp>
        <p:nvSpPr>
          <p:cNvPr id="6" name="Título 1"/>
          <p:cNvSpPr>
            <a:spLocks noGrp="1"/>
          </p:cNvSpPr>
          <p:nvPr>
            <p:ph type="title" hasCustomPrompt="1"/>
          </p:nvPr>
        </p:nvSpPr>
        <p:spPr>
          <a:xfrm>
            <a:off x="3383108" y="2872770"/>
            <a:ext cx="2396618" cy="420840"/>
          </a:xfrm>
          <a:noFill/>
        </p:spPr>
        <p:txBody>
          <a:bodyPr>
            <a:normAutofit/>
          </a:bodyPr>
          <a:lstStyle>
            <a:lvl1pPr algn="ctr">
              <a:defRPr sz="2800" b="0" i="0" baseline="0">
                <a:solidFill>
                  <a:schemeClr val="tx1">
                    <a:lumMod val="50000"/>
                  </a:schemeClr>
                </a:solidFill>
                <a:latin typeface="Myriad Pro Light"/>
                <a:cs typeface="Myriad Pro"/>
              </a:defRPr>
            </a:lvl1pPr>
          </a:lstStyle>
          <a:p>
            <a:r>
              <a:rPr lang="es-ES_tradnl" dirty="0"/>
              <a:t>Gracias</a:t>
            </a:r>
            <a:endParaRPr lang="es-ES" dirty="0"/>
          </a:p>
        </p:txBody>
      </p:sp>
      <p:cxnSp>
        <p:nvCxnSpPr>
          <p:cNvPr id="11" name="Conector recto 10"/>
          <p:cNvCxnSpPr/>
          <p:nvPr userDrawn="1"/>
        </p:nvCxnSpPr>
        <p:spPr>
          <a:xfrm>
            <a:off x="2231513" y="2567281"/>
            <a:ext cx="4642407"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7" name="Marcador de texto 3"/>
          <p:cNvSpPr>
            <a:spLocks noGrp="1"/>
          </p:cNvSpPr>
          <p:nvPr>
            <p:ph type="body" sz="quarter" idx="19" hasCustomPrompt="1"/>
          </p:nvPr>
        </p:nvSpPr>
        <p:spPr>
          <a:xfrm>
            <a:off x="1380163" y="4357589"/>
            <a:ext cx="6386888" cy="272181"/>
          </a:xfrm>
        </p:spPr>
        <p:txBody>
          <a:bodyPr>
            <a:noAutofit/>
          </a:bodyPr>
          <a:lstStyle>
            <a:lvl1pPr marL="0" indent="0" algn="ctr">
              <a:buFontTx/>
              <a:buNone/>
              <a:defRPr sz="8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Créditos</a:t>
            </a:r>
          </a:p>
        </p:txBody>
      </p:sp>
      <p:sp>
        <p:nvSpPr>
          <p:cNvPr id="9" name="Título 1"/>
          <p:cNvSpPr txBox="1">
            <a:spLocks/>
          </p:cNvSpPr>
          <p:nvPr userDrawn="1"/>
        </p:nvSpPr>
        <p:spPr>
          <a:xfrm>
            <a:off x="2231512" y="1354667"/>
            <a:ext cx="4642407" cy="1138296"/>
          </a:xfrm>
          <a:prstGeom prst="rect">
            <a:avLst/>
          </a:prstGeom>
        </p:spPr>
        <p:txBody>
          <a:bodyPr vert="horz" lIns="91440" tIns="45720" rIns="91440" bIns="45720" rtlCol="0" anchor="t">
            <a:normAutofit fontScale="85000" lnSpcReduction="10000"/>
          </a:bodyPr>
          <a:lstStyle>
            <a:lvl1pPr algn="l" defTabSz="457200" rtl="0" eaLnBrk="1" latinLnBrk="0" hangingPunct="1">
              <a:spcBef>
                <a:spcPct val="0"/>
              </a:spcBef>
              <a:buNone/>
              <a:defRPr sz="3200" b="0" i="0" kern="1200" cap="none">
                <a:solidFill>
                  <a:schemeClr val="tx1">
                    <a:lumMod val="50000"/>
                  </a:schemeClr>
                </a:solidFill>
                <a:latin typeface="Myriad Pro Light"/>
                <a:ea typeface="+mj-ea"/>
                <a:cs typeface="Myriad Pro"/>
              </a:defRPr>
            </a:lvl1pPr>
          </a:lstStyle>
          <a:p>
            <a:r>
              <a:rPr lang="es-ES_tradnl" dirty="0"/>
              <a:t>Curso Virtual de Leucemia Linfoblástica Aguda</a:t>
            </a:r>
            <a:endParaRPr lang="es-ES" dirty="0"/>
          </a:p>
        </p:txBody>
      </p:sp>
    </p:spTree>
    <p:extLst>
      <p:ext uri="{BB962C8B-B14F-4D97-AF65-F5344CB8AC3E}">
        <p14:creationId xmlns:p14="http://schemas.microsoft.com/office/powerpoint/2010/main" val="3545028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456621"/>
            <a:ext cx="3941410"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a:t>Clic para editar título</a:t>
            </a:r>
            <a:endParaRPr lang="es-ES" dirty="0"/>
          </a:p>
        </p:txBody>
      </p:sp>
      <p:sp>
        <p:nvSpPr>
          <p:cNvPr id="3" name="Marcador de texto 2"/>
          <p:cNvSpPr>
            <a:spLocks noGrp="1"/>
          </p:cNvSpPr>
          <p:nvPr>
            <p:ph type="body" idx="1"/>
          </p:nvPr>
        </p:nvSpPr>
        <p:spPr>
          <a:xfrm>
            <a:off x="397757" y="2403575"/>
            <a:ext cx="3941410" cy="1872091"/>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a:t>Haga clic para modificar el estilo de texto del patrón</a:t>
            </a:r>
          </a:p>
        </p:txBody>
      </p:sp>
    </p:spTree>
    <p:extLst>
      <p:ext uri="{BB962C8B-B14F-4D97-AF65-F5344CB8AC3E}">
        <p14:creationId xmlns:p14="http://schemas.microsoft.com/office/powerpoint/2010/main" val="382399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081670"/>
            <a:ext cx="3412243"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a:t>Clic para editar título</a:t>
            </a:r>
            <a:endParaRPr lang="es-ES" dirty="0"/>
          </a:p>
        </p:txBody>
      </p:sp>
      <p:sp>
        <p:nvSpPr>
          <p:cNvPr id="3" name="Marcador de texto 2"/>
          <p:cNvSpPr>
            <a:spLocks noGrp="1"/>
          </p:cNvSpPr>
          <p:nvPr>
            <p:ph type="body" idx="1"/>
          </p:nvPr>
        </p:nvSpPr>
        <p:spPr>
          <a:xfrm>
            <a:off x="397757" y="2128763"/>
            <a:ext cx="3412243" cy="2146904"/>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a:t>Haga clic para modificar el estilo de texto del patrón</a:t>
            </a:r>
          </a:p>
        </p:txBody>
      </p:sp>
    </p:spTree>
    <p:extLst>
      <p:ext uri="{BB962C8B-B14F-4D97-AF65-F5344CB8AC3E}">
        <p14:creationId xmlns:p14="http://schemas.microsoft.com/office/powerpoint/2010/main" val="8549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Imagen con título 2">
    <p:spTree>
      <p:nvGrpSpPr>
        <p:cNvPr id="1" name=""/>
        <p:cNvGrpSpPr/>
        <p:nvPr/>
      </p:nvGrpSpPr>
      <p:grpSpPr>
        <a:xfrm>
          <a:off x="0" y="0"/>
          <a:ext cx="0" cy="0"/>
          <a:chOff x="0" y="0"/>
          <a:chExt cx="0" cy="0"/>
        </a:xfrm>
      </p:grpSpPr>
      <p:sp>
        <p:nvSpPr>
          <p:cNvPr id="2" name="Título 1"/>
          <p:cNvSpPr>
            <a:spLocks noGrp="1"/>
          </p:cNvSpPr>
          <p:nvPr>
            <p:ph type="title"/>
          </p:nvPr>
        </p:nvSpPr>
        <p:spPr>
          <a:xfrm>
            <a:off x="1792288" y="3517170"/>
            <a:ext cx="5486400" cy="425054"/>
          </a:xfrm>
        </p:spPr>
        <p:txBody>
          <a:bodyPr anchor="b"/>
          <a:lstStyle>
            <a:lvl1pPr algn="l">
              <a:defRPr sz="2000" b="0" i="0">
                <a:solidFill>
                  <a:schemeClr val="tx1">
                    <a:lumMod val="50000"/>
                  </a:schemeClr>
                </a:solidFill>
                <a:latin typeface="Myriad Pro Light"/>
                <a:cs typeface="Myriad Pro"/>
              </a:defRPr>
            </a:lvl1pPr>
          </a:lstStyle>
          <a:p>
            <a:r>
              <a:rPr lang="es-ES_tradnl" dirty="0"/>
              <a:t>Clic para editar título</a:t>
            </a:r>
            <a:endParaRPr lang="es-ES" dirty="0"/>
          </a:p>
        </p:txBody>
      </p:sp>
      <p:sp>
        <p:nvSpPr>
          <p:cNvPr id="3" name="Marcador de posición de imagen 2"/>
          <p:cNvSpPr>
            <a:spLocks noGrp="1"/>
          </p:cNvSpPr>
          <p:nvPr>
            <p:ph type="pic" idx="1" hasCustomPrompt="1"/>
          </p:nvPr>
        </p:nvSpPr>
        <p:spPr>
          <a:xfrm>
            <a:off x="1792288" y="459580"/>
            <a:ext cx="5486400" cy="2746757"/>
          </a:xfrm>
        </p:spPr>
        <p:txBody>
          <a:bodyPr>
            <a:normAutofit/>
          </a:bodyPr>
          <a:lstStyle>
            <a:lvl1pPr marL="0" indent="0">
              <a:buNone/>
              <a:defRPr sz="1200" b="0" i="0">
                <a:solidFill>
                  <a:srgbClr val="7D8287"/>
                </a:solidFill>
                <a:latin typeface="Myriad Pro"/>
                <a:cs typeface="Myriad Pro"/>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dirty="0"/>
              <a:t>Insertar imagen aquí, o multimedia</a:t>
            </a:r>
          </a:p>
        </p:txBody>
      </p:sp>
      <p:sp>
        <p:nvSpPr>
          <p:cNvPr id="4" name="Marcador de texto 3"/>
          <p:cNvSpPr>
            <a:spLocks noGrp="1"/>
          </p:cNvSpPr>
          <p:nvPr>
            <p:ph type="body" sz="half" idx="2"/>
          </p:nvPr>
        </p:nvSpPr>
        <p:spPr>
          <a:xfrm>
            <a:off x="1792288" y="4025503"/>
            <a:ext cx="5486400" cy="603647"/>
          </a:xfrm>
        </p:spPr>
        <p:txBody>
          <a:bodyPr>
            <a:normAutofit/>
          </a:bodyPr>
          <a:lstStyle>
            <a:lvl1pPr marL="0" indent="0">
              <a:buNone/>
              <a:defRPr sz="1200" b="0" i="0">
                <a:solidFill>
                  <a:schemeClr val="tx1">
                    <a:lumMod val="50000"/>
                  </a:schemeClr>
                </a:solidFill>
                <a:latin typeface="Myriad Pro"/>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Haga clic para modificar el estilo de texto del patrón</a:t>
            </a:r>
          </a:p>
        </p:txBody>
      </p:sp>
      <p:cxnSp>
        <p:nvCxnSpPr>
          <p:cNvPr id="8" name="Conector recto 7"/>
          <p:cNvCxnSpPr/>
          <p:nvPr userDrawn="1"/>
        </p:nvCxnSpPr>
        <p:spPr>
          <a:xfrm>
            <a:off x="1672482" y="3365962"/>
            <a:ext cx="5746120"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5819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idos">
    <p:spTree>
      <p:nvGrpSpPr>
        <p:cNvPr id="1" name=""/>
        <p:cNvGrpSpPr/>
        <p:nvPr/>
      </p:nvGrpSpPr>
      <p:grpSpPr>
        <a:xfrm>
          <a:off x="0" y="0"/>
          <a:ext cx="0" cy="0"/>
          <a:chOff x="0" y="0"/>
          <a:chExt cx="0" cy="0"/>
        </a:xfrm>
      </p:grpSpPr>
      <p:sp>
        <p:nvSpPr>
          <p:cNvPr id="20"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Contenidos</a:t>
            </a:r>
            <a:endParaRPr lang="es-ES" dirty="0"/>
          </a:p>
        </p:txBody>
      </p:sp>
      <p:sp>
        <p:nvSpPr>
          <p:cNvPr id="58" name="Marcador de contenido 2"/>
          <p:cNvSpPr>
            <a:spLocks noGrp="1"/>
          </p:cNvSpPr>
          <p:nvPr>
            <p:ph sz="half" idx="1" hasCustomPrompt="1"/>
          </p:nvPr>
        </p:nvSpPr>
        <p:spPr>
          <a:xfrm>
            <a:off x="2743644"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4" name="Marcador de texto 3"/>
          <p:cNvSpPr>
            <a:spLocks noGrp="1"/>
          </p:cNvSpPr>
          <p:nvPr>
            <p:ph type="body" sz="quarter" idx="17"/>
          </p:nvPr>
        </p:nvSpPr>
        <p:spPr>
          <a:xfrm>
            <a:off x="741740"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4" name="Marcador de texto 3"/>
          <p:cNvSpPr>
            <a:spLocks noGrp="1"/>
          </p:cNvSpPr>
          <p:nvPr>
            <p:ph type="body" sz="half" idx="2" hasCustomPrompt="1"/>
          </p:nvPr>
        </p:nvSpPr>
        <p:spPr>
          <a:xfrm>
            <a:off x="312928"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15" name="Marcador de contenido 2"/>
          <p:cNvSpPr>
            <a:spLocks noGrp="1"/>
          </p:cNvSpPr>
          <p:nvPr>
            <p:ph sz="half" idx="18" hasCustomPrompt="1"/>
          </p:nvPr>
        </p:nvSpPr>
        <p:spPr>
          <a:xfrm>
            <a:off x="7079426"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8" name="Marcador de contenido 2"/>
          <p:cNvSpPr>
            <a:spLocks noGrp="1"/>
          </p:cNvSpPr>
          <p:nvPr>
            <p:ph sz="half" idx="21" hasCustomPrompt="1"/>
          </p:nvPr>
        </p:nvSpPr>
        <p:spPr>
          <a:xfrm>
            <a:off x="2743644"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2" name="Marcador de contenido 2"/>
          <p:cNvSpPr>
            <a:spLocks noGrp="1"/>
          </p:cNvSpPr>
          <p:nvPr>
            <p:ph sz="half" idx="24" hasCustomPrompt="1"/>
          </p:nvPr>
        </p:nvSpPr>
        <p:spPr>
          <a:xfrm>
            <a:off x="7079426"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5" name="Marcador de texto 3"/>
          <p:cNvSpPr>
            <a:spLocks noGrp="1"/>
          </p:cNvSpPr>
          <p:nvPr>
            <p:ph type="body" sz="quarter" idx="25"/>
          </p:nvPr>
        </p:nvSpPr>
        <p:spPr>
          <a:xfrm>
            <a:off x="5066796"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6" name="Marcador de texto 3"/>
          <p:cNvSpPr>
            <a:spLocks noGrp="1"/>
          </p:cNvSpPr>
          <p:nvPr>
            <p:ph type="body" sz="half" idx="26" hasCustomPrompt="1"/>
          </p:nvPr>
        </p:nvSpPr>
        <p:spPr>
          <a:xfrm>
            <a:off x="4637984"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27" name="Marcador de texto 3"/>
          <p:cNvSpPr>
            <a:spLocks noGrp="1"/>
          </p:cNvSpPr>
          <p:nvPr>
            <p:ph type="body" sz="quarter" idx="27"/>
          </p:nvPr>
        </p:nvSpPr>
        <p:spPr>
          <a:xfrm>
            <a:off x="741740"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8" name="Marcador de texto 3"/>
          <p:cNvSpPr>
            <a:spLocks noGrp="1"/>
          </p:cNvSpPr>
          <p:nvPr>
            <p:ph type="body" sz="half" idx="28" hasCustomPrompt="1"/>
          </p:nvPr>
        </p:nvSpPr>
        <p:spPr>
          <a:xfrm>
            <a:off x="312928"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29" name="Marcador de texto 3"/>
          <p:cNvSpPr>
            <a:spLocks noGrp="1"/>
          </p:cNvSpPr>
          <p:nvPr>
            <p:ph type="body" sz="quarter" idx="29"/>
          </p:nvPr>
        </p:nvSpPr>
        <p:spPr>
          <a:xfrm>
            <a:off x="5066796"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0" name="Marcador de texto 3"/>
          <p:cNvSpPr>
            <a:spLocks noGrp="1"/>
          </p:cNvSpPr>
          <p:nvPr>
            <p:ph type="body" sz="half" idx="30" hasCustomPrompt="1"/>
          </p:nvPr>
        </p:nvSpPr>
        <p:spPr>
          <a:xfrm>
            <a:off x="4637984"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Tree>
    <p:extLst>
      <p:ext uri="{BB962C8B-B14F-4D97-AF65-F5344CB8AC3E}">
        <p14:creationId xmlns:p14="http://schemas.microsoft.com/office/powerpoint/2010/main" val="2432553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idos 2">
    <p:spTree>
      <p:nvGrpSpPr>
        <p:cNvPr id="1" name=""/>
        <p:cNvGrpSpPr/>
        <p:nvPr/>
      </p:nvGrpSpPr>
      <p:grpSpPr>
        <a:xfrm>
          <a:off x="0" y="0"/>
          <a:ext cx="0" cy="0"/>
          <a:chOff x="0" y="0"/>
          <a:chExt cx="0" cy="0"/>
        </a:xfrm>
      </p:grpSpPr>
      <p:sp>
        <p:nvSpPr>
          <p:cNvPr id="23" name="Marcador de contenido 2"/>
          <p:cNvSpPr>
            <a:spLocks noGrp="1"/>
          </p:cNvSpPr>
          <p:nvPr>
            <p:ph sz="half" idx="1" hasCustomPrompt="1"/>
          </p:nvPr>
        </p:nvSpPr>
        <p:spPr>
          <a:xfrm>
            <a:off x="40392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4" name="Marcador de texto 3"/>
          <p:cNvSpPr>
            <a:spLocks noGrp="1"/>
          </p:cNvSpPr>
          <p:nvPr>
            <p:ph type="body" sz="quarter" idx="17"/>
          </p:nvPr>
        </p:nvSpPr>
        <p:spPr>
          <a:xfrm>
            <a:off x="40392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25" name="Marcador de texto 3"/>
          <p:cNvSpPr>
            <a:spLocks noGrp="1"/>
          </p:cNvSpPr>
          <p:nvPr>
            <p:ph type="body" sz="half" idx="2" hasCustomPrompt="1"/>
          </p:nvPr>
        </p:nvSpPr>
        <p:spPr>
          <a:xfrm>
            <a:off x="118418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26" name="Marcador de contenido 2"/>
          <p:cNvSpPr>
            <a:spLocks noGrp="1"/>
          </p:cNvSpPr>
          <p:nvPr>
            <p:ph sz="half" idx="18" hasCustomPrompt="1"/>
          </p:nvPr>
        </p:nvSpPr>
        <p:spPr>
          <a:xfrm>
            <a:off x="25852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9" name="Marcador de contenido 2"/>
          <p:cNvSpPr>
            <a:spLocks noGrp="1"/>
          </p:cNvSpPr>
          <p:nvPr>
            <p:ph sz="half" idx="21" hasCustomPrompt="1"/>
          </p:nvPr>
        </p:nvSpPr>
        <p:spPr>
          <a:xfrm>
            <a:off x="475745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39" name="Marcador de contenido 2"/>
          <p:cNvSpPr>
            <a:spLocks noGrp="1"/>
          </p:cNvSpPr>
          <p:nvPr>
            <p:ph sz="half" idx="24" hasCustomPrompt="1"/>
          </p:nvPr>
        </p:nvSpPr>
        <p:spPr>
          <a:xfrm>
            <a:off x="68816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2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Contenidos</a:t>
            </a:r>
            <a:endParaRPr lang="es-ES" dirty="0"/>
          </a:p>
        </p:txBody>
      </p:sp>
      <p:sp>
        <p:nvSpPr>
          <p:cNvPr id="34" name="Marcador de texto 3"/>
          <p:cNvSpPr>
            <a:spLocks noGrp="1"/>
          </p:cNvSpPr>
          <p:nvPr>
            <p:ph type="body" sz="quarter" idx="25"/>
          </p:nvPr>
        </p:nvSpPr>
        <p:spPr>
          <a:xfrm>
            <a:off x="2590800"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35" name="Marcador de texto 3"/>
          <p:cNvSpPr>
            <a:spLocks noGrp="1"/>
          </p:cNvSpPr>
          <p:nvPr>
            <p:ph type="body" sz="half" idx="26" hasCustomPrompt="1"/>
          </p:nvPr>
        </p:nvSpPr>
        <p:spPr>
          <a:xfrm>
            <a:off x="3371058"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37" name="Marcador de texto 3"/>
          <p:cNvSpPr>
            <a:spLocks noGrp="1"/>
          </p:cNvSpPr>
          <p:nvPr>
            <p:ph type="body" sz="quarter" idx="27"/>
          </p:nvPr>
        </p:nvSpPr>
        <p:spPr>
          <a:xfrm>
            <a:off x="475745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42" name="Marcador de texto 3"/>
          <p:cNvSpPr>
            <a:spLocks noGrp="1"/>
          </p:cNvSpPr>
          <p:nvPr>
            <p:ph type="body" sz="half" idx="28" hasCustomPrompt="1"/>
          </p:nvPr>
        </p:nvSpPr>
        <p:spPr>
          <a:xfrm>
            <a:off x="553771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
        <p:nvSpPr>
          <p:cNvPr id="43" name="Marcador de texto 3"/>
          <p:cNvSpPr>
            <a:spLocks noGrp="1"/>
          </p:cNvSpPr>
          <p:nvPr>
            <p:ph type="body" sz="quarter" idx="29"/>
          </p:nvPr>
        </p:nvSpPr>
        <p:spPr>
          <a:xfrm>
            <a:off x="6881611"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44" name="Marcador de texto 3"/>
          <p:cNvSpPr>
            <a:spLocks noGrp="1"/>
          </p:cNvSpPr>
          <p:nvPr>
            <p:ph type="body" sz="half" idx="30" hasCustomPrompt="1"/>
          </p:nvPr>
        </p:nvSpPr>
        <p:spPr>
          <a:xfrm>
            <a:off x="7661869"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a:t>1</a:t>
            </a:r>
          </a:p>
        </p:txBody>
      </p:sp>
    </p:spTree>
    <p:extLst>
      <p:ext uri="{BB962C8B-B14F-4D97-AF65-F5344CB8AC3E}">
        <p14:creationId xmlns:p14="http://schemas.microsoft.com/office/powerpoint/2010/main" val="2489310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una columna izquierd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6184784"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8" name="Marcador de texto 3"/>
          <p:cNvSpPr>
            <a:spLocks noGrp="1"/>
          </p:cNvSpPr>
          <p:nvPr>
            <p:ph type="body" sz="quarter" idx="18"/>
          </p:nvPr>
        </p:nvSpPr>
        <p:spPr>
          <a:xfrm>
            <a:off x="399797"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una columna</a:t>
            </a:r>
            <a:endParaRPr lang="es-ES" dirty="0"/>
          </a:p>
        </p:txBody>
      </p:sp>
    </p:spTree>
    <p:extLst>
      <p:ext uri="{BB962C8B-B14F-4D97-AF65-F5344CB8AC3E}">
        <p14:creationId xmlns:p14="http://schemas.microsoft.com/office/powerpoint/2010/main" val="2044139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una columna derech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457200"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7" name="Marcador de texto 3"/>
          <p:cNvSpPr>
            <a:spLocks noGrp="1"/>
          </p:cNvSpPr>
          <p:nvPr>
            <p:ph type="body" sz="quarter" idx="18"/>
          </p:nvPr>
        </p:nvSpPr>
        <p:spPr>
          <a:xfrm>
            <a:off x="3167250"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estilo de texto del patrón</a:t>
            </a:r>
          </a:p>
        </p:txBody>
      </p:sp>
      <p:sp>
        <p:nvSpPr>
          <p:cNvPr id="18"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una columna</a:t>
            </a:r>
            <a:endParaRPr lang="es-ES" dirty="0"/>
          </a:p>
        </p:txBody>
      </p:sp>
    </p:spTree>
    <p:extLst>
      <p:ext uri="{BB962C8B-B14F-4D97-AF65-F5344CB8AC3E}">
        <p14:creationId xmlns:p14="http://schemas.microsoft.com/office/powerpoint/2010/main" val="716627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o dos columnas izquierda 2">
    <p:spTree>
      <p:nvGrpSpPr>
        <p:cNvPr id="1" name=""/>
        <p:cNvGrpSpPr/>
        <p:nvPr/>
      </p:nvGrpSpPr>
      <p:grpSpPr>
        <a:xfrm>
          <a:off x="0" y="0"/>
          <a:ext cx="0" cy="0"/>
          <a:chOff x="0" y="0"/>
          <a:chExt cx="0" cy="0"/>
        </a:xfrm>
      </p:grpSpPr>
      <p:sp>
        <p:nvSpPr>
          <p:cNvPr id="15" name="Marcador de contenido 2"/>
          <p:cNvSpPr>
            <a:spLocks noGrp="1"/>
          </p:cNvSpPr>
          <p:nvPr>
            <p:ph sz="half" idx="14" hasCustomPrompt="1"/>
          </p:nvPr>
        </p:nvSpPr>
        <p:spPr>
          <a:xfrm>
            <a:off x="6184784"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a:t>Insertar imagen aquí, o multimedia</a:t>
            </a:r>
          </a:p>
        </p:txBody>
      </p:sp>
      <p:sp>
        <p:nvSpPr>
          <p:cNvPr id="18" name="Marcador de texto 3"/>
          <p:cNvSpPr>
            <a:spLocks noGrp="1"/>
          </p:cNvSpPr>
          <p:nvPr>
            <p:ph type="body" sz="quarter" idx="18" hasCustomPrompt="1"/>
          </p:nvPr>
        </p:nvSpPr>
        <p:spPr>
          <a:xfrm>
            <a:off x="399797"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a:t>Haga clic para modificar el texto del patrón</a:t>
            </a:r>
          </a:p>
        </p:txBody>
      </p:sp>
      <p:sp>
        <p:nvSpPr>
          <p:cNvPr id="13"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a:t>Texto dos columnas</a:t>
            </a:r>
            <a:endParaRPr lang="es-ES" dirty="0"/>
          </a:p>
        </p:txBody>
      </p:sp>
    </p:spTree>
    <p:extLst>
      <p:ext uri="{BB962C8B-B14F-4D97-AF65-F5344CB8AC3E}">
        <p14:creationId xmlns:p14="http://schemas.microsoft.com/office/powerpoint/2010/main" val="3862177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38739"/>
            <a:ext cx="8229600" cy="549659"/>
          </a:xfrm>
          <a:prstGeom prst="rect">
            <a:avLst/>
          </a:prstGeom>
        </p:spPr>
        <p:txBody>
          <a:bodyPr vert="horz" lIns="91440" tIns="45720" rIns="91440" bIns="45720" rtlCol="0" anchor="ctr">
            <a:normAutofit/>
          </a:bodyPr>
          <a:lstStyle/>
          <a:p>
            <a:r>
              <a:rPr lang="es-ES_tradnl" dirty="0"/>
              <a:t>Clic para editar título</a:t>
            </a:r>
            <a:endParaRPr lang="es-ES" dirty="0"/>
          </a:p>
        </p:txBody>
      </p:sp>
      <p:sp>
        <p:nvSpPr>
          <p:cNvPr id="3" name="Marcador de texto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s-ES_tradnl" dirty="0"/>
              <a:t>Haga clic para modificar el estilo de texto del patrón</a:t>
            </a:r>
            <a:endParaRPr lang="es-ES" dirty="0"/>
          </a:p>
        </p:txBody>
      </p:sp>
      <p:sp>
        <p:nvSpPr>
          <p:cNvPr id="4" name="Marcador de fecha 3"/>
          <p:cNvSpPr>
            <a:spLocks noGrp="1"/>
          </p:cNvSpPr>
          <p:nvPr>
            <p:ph type="dt" sz="half" idx="2"/>
          </p:nvPr>
        </p:nvSpPr>
        <p:spPr>
          <a:xfrm>
            <a:off x="5099173" y="4767263"/>
            <a:ext cx="874970" cy="273844"/>
          </a:xfrm>
          <a:prstGeom prst="rect">
            <a:avLst/>
          </a:prstGeom>
        </p:spPr>
        <p:txBody>
          <a:bodyPr vert="horz" lIns="91440" tIns="45720" rIns="91440" bIns="45720" rtlCol="0" anchor="ctr"/>
          <a:lstStyle>
            <a:lvl1pPr algn="l">
              <a:defRPr sz="800" b="0" i="0">
                <a:solidFill>
                  <a:schemeClr val="tx1">
                    <a:lumMod val="50000"/>
                  </a:schemeClr>
                </a:solidFill>
                <a:latin typeface="Myriad Pro Light"/>
                <a:cs typeface="Myriad Pro"/>
              </a:defRPr>
            </a:lvl1pPr>
          </a:lstStyle>
          <a:p>
            <a:fld id="{C0A736C3-0857-B64D-A6DE-8D30659CE39B}" type="datetimeFigureOut">
              <a:rPr lang="es-ES" smtClean="0"/>
              <a:pPr/>
              <a:t>27/01/2020</a:t>
            </a:fld>
            <a:endParaRPr lang="es-ES"/>
          </a:p>
        </p:txBody>
      </p:sp>
      <p:sp>
        <p:nvSpPr>
          <p:cNvPr id="5" name="Marcador de pie de página 4"/>
          <p:cNvSpPr>
            <a:spLocks noGrp="1"/>
          </p:cNvSpPr>
          <p:nvPr>
            <p:ph type="ftr" sz="quarter" idx="3"/>
          </p:nvPr>
        </p:nvSpPr>
        <p:spPr>
          <a:xfrm>
            <a:off x="6185515" y="4767263"/>
            <a:ext cx="1666090" cy="273844"/>
          </a:xfrm>
          <a:prstGeom prst="rect">
            <a:avLst/>
          </a:prstGeom>
        </p:spPr>
        <p:txBody>
          <a:bodyPr vert="horz" lIns="91440" tIns="45720" rIns="91440" bIns="45720" rtlCol="0" anchor="ctr"/>
          <a:lstStyle>
            <a:lvl1pPr algn="ctr">
              <a:defRPr sz="800" b="0" i="0">
                <a:solidFill>
                  <a:schemeClr val="tx1">
                    <a:lumMod val="50000"/>
                  </a:schemeClr>
                </a:solidFill>
                <a:latin typeface="Myriad Pro Light"/>
                <a:cs typeface="Myriad Pro"/>
              </a:defRPr>
            </a:lvl1pPr>
          </a:lstStyle>
          <a:p>
            <a:endParaRPr lang="es-ES" dirty="0"/>
          </a:p>
        </p:txBody>
      </p:sp>
      <p:sp>
        <p:nvSpPr>
          <p:cNvPr id="6" name="Marcador de número de diapositiva 5"/>
          <p:cNvSpPr>
            <a:spLocks noGrp="1"/>
          </p:cNvSpPr>
          <p:nvPr>
            <p:ph type="sldNum" sz="quarter" idx="4"/>
          </p:nvPr>
        </p:nvSpPr>
        <p:spPr>
          <a:xfrm>
            <a:off x="8040760" y="4767263"/>
            <a:ext cx="646040" cy="273844"/>
          </a:xfrm>
          <a:prstGeom prst="rect">
            <a:avLst/>
          </a:prstGeom>
        </p:spPr>
        <p:txBody>
          <a:bodyPr vert="horz" lIns="91440" tIns="45720" rIns="91440" bIns="45720" rtlCol="0" anchor="ctr"/>
          <a:lstStyle>
            <a:lvl1pPr algn="r">
              <a:defRPr sz="800" b="0" i="0">
                <a:solidFill>
                  <a:schemeClr val="tx1">
                    <a:lumMod val="50000"/>
                  </a:schemeClr>
                </a:solidFill>
                <a:latin typeface="Myriad Pro Light"/>
                <a:cs typeface="Myriad Pro"/>
              </a:defRPr>
            </a:lvl1pPr>
          </a:lstStyle>
          <a:p>
            <a:fld id="{E1AA2B2B-0D4B-A947-9CD7-A5D60418FEC0}" type="slidenum">
              <a:rPr lang="es-ES" smtClean="0"/>
              <a:pPr/>
              <a:t>‹Nº›</a:t>
            </a:fld>
            <a:endParaRPr lang="es-ES"/>
          </a:p>
        </p:txBody>
      </p:sp>
      <p:sp>
        <p:nvSpPr>
          <p:cNvPr id="7" name="Rectángulo 6"/>
          <p:cNvSpPr/>
          <p:nvPr userDrawn="1"/>
        </p:nvSpPr>
        <p:spPr>
          <a:xfrm>
            <a:off x="0" y="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8" name="Rectángulo 7"/>
          <p:cNvSpPr/>
          <p:nvPr userDrawn="1"/>
        </p:nvSpPr>
        <p:spPr>
          <a:xfrm>
            <a:off x="0" y="506287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9" name="Rectángulo 8"/>
          <p:cNvSpPr/>
          <p:nvPr userDrawn="1"/>
        </p:nvSpPr>
        <p:spPr>
          <a:xfrm rot="5400000">
            <a:off x="-2531435"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0" name="Rectángulo 9"/>
          <p:cNvSpPr/>
          <p:nvPr userDrawn="1"/>
        </p:nvSpPr>
        <p:spPr>
          <a:xfrm rot="5400000">
            <a:off x="6537051"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3" name="Rectángulo 12"/>
          <p:cNvSpPr/>
          <p:nvPr userDrawn="1"/>
        </p:nvSpPr>
        <p:spPr>
          <a:xfrm>
            <a:off x="80630" y="4685122"/>
            <a:ext cx="8987856" cy="377748"/>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6433293" y="4692537"/>
            <a:ext cx="2253507" cy="348570"/>
          </a:xfrm>
          <a:prstGeom prst="rect">
            <a:avLst/>
          </a:prstGeom>
        </p:spPr>
      </p:pic>
    </p:spTree>
    <p:extLst>
      <p:ext uri="{BB962C8B-B14F-4D97-AF65-F5344CB8AC3E}">
        <p14:creationId xmlns:p14="http://schemas.microsoft.com/office/powerpoint/2010/main" val="48650438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25" r:id="rId3"/>
    <p:sldLayoutId id="2147483703" r:id="rId4"/>
    <p:sldLayoutId id="2147483684" r:id="rId5"/>
    <p:sldLayoutId id="2147483704" r:id="rId6"/>
    <p:sldLayoutId id="2147483720" r:id="rId7"/>
    <p:sldLayoutId id="2147483721" r:id="rId8"/>
    <p:sldLayoutId id="2147483722" r:id="rId9"/>
    <p:sldLayoutId id="2147483723" r:id="rId10"/>
    <p:sldLayoutId id="2147483724" r:id="rId11"/>
    <p:sldLayoutId id="2147483667" r:id="rId12"/>
    <p:sldLayoutId id="2147483670" r:id="rId13"/>
    <p:sldLayoutId id="2147483685" r:id="rId14"/>
    <p:sldLayoutId id="2147483687" r:id="rId15"/>
    <p:sldLayoutId id="2147483688" r:id="rId16"/>
    <p:sldLayoutId id="2147483715" r:id="rId17"/>
    <p:sldLayoutId id="2147483677" r:id="rId18"/>
  </p:sldLayoutIdLst>
  <p:txStyles>
    <p:titleStyle>
      <a:lvl1pPr algn="l" defTabSz="457200" rtl="0" eaLnBrk="1" latinLnBrk="0" hangingPunct="1">
        <a:spcBef>
          <a:spcPct val="0"/>
        </a:spcBef>
        <a:buNone/>
        <a:defRPr sz="3200" b="0" i="0" kern="1200">
          <a:solidFill>
            <a:schemeClr val="tx1">
              <a:lumMod val="50000"/>
            </a:schemeClr>
          </a:solidFill>
          <a:latin typeface="Myriad Pro Light"/>
          <a:ea typeface="+mj-ea"/>
          <a:cs typeface="Myriad Pro"/>
        </a:defRPr>
      </a:lvl1pPr>
    </p:titleStyle>
    <p:bodyStyle>
      <a:lvl1pPr marL="0" indent="0" algn="l" defTabSz="457200" rtl="0" eaLnBrk="1" latinLnBrk="0" hangingPunct="1">
        <a:spcBef>
          <a:spcPct val="20000"/>
        </a:spcBef>
        <a:buFontTx/>
        <a:buNone/>
        <a:defRPr sz="1100" b="0" i="0" kern="1200">
          <a:solidFill>
            <a:schemeClr val="tx1">
              <a:lumMod val="75000"/>
            </a:schemeClr>
          </a:solidFill>
          <a:latin typeface="Arial"/>
          <a:ea typeface="+mn-ea"/>
          <a:cs typeface="Helvetica"/>
        </a:defRPr>
      </a:lvl1pPr>
      <a:lvl2pPr marL="457200" indent="0" algn="l" defTabSz="457200" rtl="0" eaLnBrk="1" latinLnBrk="0" hangingPunct="1">
        <a:spcBef>
          <a:spcPct val="20000"/>
        </a:spcBef>
        <a:buFontTx/>
        <a:buNone/>
        <a:defRPr sz="1100" b="0" i="0" kern="1200">
          <a:solidFill>
            <a:srgbClr val="7D8287"/>
          </a:solidFill>
          <a:latin typeface="Helvetica"/>
          <a:ea typeface="+mn-ea"/>
          <a:cs typeface="Helvetica"/>
        </a:defRPr>
      </a:lvl2pPr>
      <a:lvl3pPr marL="914400" indent="0" algn="l" defTabSz="457200" rtl="0" eaLnBrk="1" latinLnBrk="0" hangingPunct="1">
        <a:spcBef>
          <a:spcPct val="20000"/>
        </a:spcBef>
        <a:buFontTx/>
        <a:buNone/>
        <a:defRPr sz="1100" b="0" i="0" kern="1200">
          <a:solidFill>
            <a:srgbClr val="7D8287"/>
          </a:solidFill>
          <a:latin typeface="Helvetica"/>
          <a:ea typeface="+mn-ea"/>
          <a:cs typeface="Helvetica"/>
        </a:defRPr>
      </a:lvl3pPr>
      <a:lvl4pPr marL="1371600" indent="0" algn="l" defTabSz="457200" rtl="0" eaLnBrk="1" latinLnBrk="0" hangingPunct="1">
        <a:spcBef>
          <a:spcPct val="20000"/>
        </a:spcBef>
        <a:buFontTx/>
        <a:buNone/>
        <a:defRPr sz="1100" b="0" i="0" kern="1200">
          <a:solidFill>
            <a:srgbClr val="7D8287"/>
          </a:solidFill>
          <a:latin typeface="Helvetica"/>
          <a:ea typeface="+mn-ea"/>
          <a:cs typeface="Helvetica"/>
        </a:defRPr>
      </a:lvl4pPr>
      <a:lvl5pPr marL="1828800" indent="0" algn="l" defTabSz="457200" rtl="0" eaLnBrk="1" latinLnBrk="0" hangingPunct="1">
        <a:spcBef>
          <a:spcPct val="20000"/>
        </a:spcBef>
        <a:buFontTx/>
        <a:buNone/>
        <a:defRPr sz="1100" b="0" i="0" kern="1200">
          <a:solidFill>
            <a:srgbClr val="7D8287"/>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eg"/><Relationship Id="rId2"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1.jpe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hemeOverride" Target="../theme/themeOverride1.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ítulo 14"/>
          <p:cNvSpPr>
            <a:spLocks noGrp="1"/>
          </p:cNvSpPr>
          <p:nvPr>
            <p:ph type="ctrTitle"/>
          </p:nvPr>
        </p:nvSpPr>
        <p:spPr>
          <a:xfrm>
            <a:off x="685799" y="3216239"/>
            <a:ext cx="8280779" cy="579666"/>
          </a:xfrm>
        </p:spPr>
        <p:txBody>
          <a:bodyPr>
            <a:noAutofit/>
          </a:bodyPr>
          <a:lstStyle/>
          <a:p>
            <a:r>
              <a:rPr lang="es-ES" sz="2800" dirty="0"/>
              <a:t>MODULO 5. </a:t>
            </a:r>
            <a:r>
              <a:rPr lang="es-CO" sz="2800" dirty="0"/>
              <a:t>Vedas y compensación por pérdida de Biodiversidad, valoración económica</a:t>
            </a:r>
            <a:endParaRPr lang="es-ES" sz="2800" dirty="0"/>
          </a:p>
        </p:txBody>
      </p:sp>
      <p:sp>
        <p:nvSpPr>
          <p:cNvPr id="16" name="Subtítulo 15"/>
          <p:cNvSpPr>
            <a:spLocks noGrp="1"/>
          </p:cNvSpPr>
          <p:nvPr>
            <p:ph type="subTitle" idx="1"/>
          </p:nvPr>
        </p:nvSpPr>
        <p:spPr/>
        <p:txBody>
          <a:bodyPr/>
          <a:lstStyle/>
          <a:p>
            <a:r>
              <a:rPr lang="es-ES" dirty="0"/>
              <a:t>Docentes: Profesional Especializado  Ing. Forestal. Gladys Emilia Rodríguez Pardo &amp;  Bióloga. Magistra en Gestión Ambiental Angela Patricia Romero Rodríguez</a:t>
            </a:r>
          </a:p>
        </p:txBody>
      </p:sp>
    </p:spTree>
    <p:extLst>
      <p:ext uri="{BB962C8B-B14F-4D97-AF65-F5344CB8AC3E}">
        <p14:creationId xmlns:p14="http://schemas.microsoft.com/office/powerpoint/2010/main" val="37753485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506939" y="274825"/>
            <a:ext cx="8637061" cy="803378"/>
          </a:xfrm>
        </p:spPr>
        <p:txBody>
          <a:bodyPr>
            <a:normAutofit/>
          </a:bodyPr>
          <a:lstStyle/>
          <a:p>
            <a:pPr algn="ctr"/>
            <a:r>
              <a:rPr lang="es-CO" sz="2900" b="1" dirty="0"/>
              <a:t>Categorías de amenaza/UICN/NO CITES </a:t>
            </a:r>
          </a:p>
        </p:txBody>
      </p:sp>
      <p:pic>
        <p:nvPicPr>
          <p:cNvPr id="6" name="Picture 2" descr="Resultado de imagen para icono documento"/>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9498" y="1245131"/>
            <a:ext cx="1261554" cy="1261554"/>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6"/>
          <p:cNvSpPr/>
          <p:nvPr/>
        </p:nvSpPr>
        <p:spPr>
          <a:xfrm>
            <a:off x="155575" y="2579450"/>
            <a:ext cx="1969399" cy="646331"/>
          </a:xfrm>
          <a:prstGeom prst="rect">
            <a:avLst/>
          </a:prstGeom>
        </p:spPr>
        <p:txBody>
          <a:bodyPr wrap="square">
            <a:spAutoFit/>
          </a:bodyPr>
          <a:lstStyle/>
          <a:p>
            <a:pPr algn="ctr"/>
            <a:r>
              <a:rPr lang="es-CO" dirty="0"/>
              <a:t>Resolución 1912 de 2017</a:t>
            </a:r>
          </a:p>
        </p:txBody>
      </p:sp>
      <p:sp>
        <p:nvSpPr>
          <p:cNvPr id="2" name="Flecha derecha 1"/>
          <p:cNvSpPr/>
          <p:nvPr/>
        </p:nvSpPr>
        <p:spPr>
          <a:xfrm>
            <a:off x="1771052" y="1589361"/>
            <a:ext cx="867952" cy="703542"/>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s-CO"/>
          </a:p>
        </p:txBody>
      </p:sp>
      <p:sp>
        <p:nvSpPr>
          <p:cNvPr id="3" name="CuadroTexto 2"/>
          <p:cNvSpPr txBox="1"/>
          <p:nvPr/>
        </p:nvSpPr>
        <p:spPr>
          <a:xfrm>
            <a:off x="2625548" y="1607525"/>
            <a:ext cx="1214125" cy="730969"/>
          </a:xfrm>
          <a:prstGeom prst="rect">
            <a:avLst/>
          </a:prstGeom>
          <a:noFill/>
        </p:spPr>
        <p:txBody>
          <a:bodyPr wrap="square" numCol="1" spcCol="360000" rtlCol="0">
            <a:spAutoFit/>
          </a:bodyPr>
          <a:lstStyle/>
          <a:p>
            <a:pPr algn="ctr">
              <a:spcAft>
                <a:spcPts val="600"/>
              </a:spcAft>
            </a:pPr>
            <a:r>
              <a:rPr lang="es-CO" sz="1050" b="0" i="0" baseline="0" dirty="0">
                <a:solidFill>
                  <a:srgbClr val="7D8287"/>
                </a:solidFill>
                <a:latin typeface="Helvetica"/>
                <a:cs typeface="Helvetica"/>
              </a:rPr>
              <a:t>UICN</a:t>
            </a:r>
          </a:p>
          <a:p>
            <a:pPr algn="ctr">
              <a:spcAft>
                <a:spcPts val="600"/>
              </a:spcAft>
            </a:pPr>
            <a:endParaRPr lang="es-CO" sz="1050" dirty="0">
              <a:solidFill>
                <a:srgbClr val="7D8287"/>
              </a:solidFill>
              <a:latin typeface="Helvetica"/>
              <a:cs typeface="Helvetica"/>
            </a:endParaRPr>
          </a:p>
          <a:p>
            <a:pPr algn="ctr">
              <a:spcAft>
                <a:spcPts val="600"/>
              </a:spcAft>
            </a:pPr>
            <a:r>
              <a:rPr lang="es-CO" sz="1050" b="0" i="0" baseline="0" dirty="0">
                <a:solidFill>
                  <a:srgbClr val="7D8287"/>
                </a:solidFill>
                <a:latin typeface="Helvetica"/>
                <a:cs typeface="Helvetica"/>
              </a:rPr>
              <a:t>NO CITES</a:t>
            </a:r>
          </a:p>
        </p:txBody>
      </p:sp>
      <p:sp>
        <p:nvSpPr>
          <p:cNvPr id="8" name="Flecha derecha 7"/>
          <p:cNvSpPr/>
          <p:nvPr/>
        </p:nvSpPr>
        <p:spPr>
          <a:xfrm>
            <a:off x="3839673" y="1621239"/>
            <a:ext cx="867952" cy="703542"/>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CO"/>
          </a:p>
        </p:txBody>
      </p:sp>
      <p:pic>
        <p:nvPicPr>
          <p:cNvPr id="8194" name="Picture 2" descr="Resultado de imagen para icono listad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4687" y="1245131"/>
            <a:ext cx="1730061" cy="1730061"/>
          </a:xfrm>
          <a:prstGeom prst="rect">
            <a:avLst/>
          </a:prstGeom>
          <a:noFill/>
          <a:extLst>
            <a:ext uri="{909E8E84-426E-40DD-AFC4-6F175D3DCCD1}">
              <a14:hiddenFill xmlns:a14="http://schemas.microsoft.com/office/drawing/2010/main">
                <a:solidFill>
                  <a:srgbClr val="FFFFFF"/>
                </a:solidFill>
              </a14:hiddenFill>
            </a:ext>
          </a:extLst>
        </p:spPr>
      </p:pic>
      <p:sp>
        <p:nvSpPr>
          <p:cNvPr id="11" name="Flecha derecha 10"/>
          <p:cNvSpPr/>
          <p:nvPr/>
        </p:nvSpPr>
        <p:spPr>
          <a:xfrm>
            <a:off x="6671810" y="1773639"/>
            <a:ext cx="867952" cy="70354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CO"/>
          </a:p>
        </p:txBody>
      </p:sp>
      <p:sp>
        <p:nvSpPr>
          <p:cNvPr id="12" name="CuadroTexto 11"/>
          <p:cNvSpPr txBox="1"/>
          <p:nvPr/>
        </p:nvSpPr>
        <p:spPr>
          <a:xfrm>
            <a:off x="7539762" y="1832338"/>
            <a:ext cx="1214125" cy="815608"/>
          </a:xfrm>
          <a:prstGeom prst="rect">
            <a:avLst/>
          </a:prstGeom>
          <a:noFill/>
        </p:spPr>
        <p:txBody>
          <a:bodyPr wrap="square" numCol="1" spcCol="360000" rtlCol="0">
            <a:spAutoFit/>
          </a:bodyPr>
          <a:lstStyle/>
          <a:p>
            <a:pPr marL="171450" indent="-171450" algn="ctr">
              <a:spcAft>
                <a:spcPts val="600"/>
              </a:spcAft>
              <a:buFont typeface="Wingdings" panose="05000000000000000000" pitchFamily="2" charset="2"/>
              <a:buChar char="ü"/>
            </a:pPr>
            <a:r>
              <a:rPr lang="es-CO" sz="1050" b="0" i="0" baseline="0" dirty="0">
                <a:solidFill>
                  <a:srgbClr val="7D8287"/>
                </a:solidFill>
                <a:latin typeface="Helvetica"/>
                <a:cs typeface="Helvetica"/>
              </a:rPr>
              <a:t>Categorías</a:t>
            </a:r>
            <a:r>
              <a:rPr lang="es-CO" sz="1050" dirty="0">
                <a:solidFill>
                  <a:srgbClr val="7D8287"/>
                </a:solidFill>
                <a:latin typeface="Helvetica"/>
                <a:cs typeface="Helvetica"/>
              </a:rPr>
              <a:t> de especies amenazadas</a:t>
            </a:r>
          </a:p>
          <a:p>
            <a:pPr marL="171450" indent="-171450" algn="ctr">
              <a:spcAft>
                <a:spcPts val="600"/>
              </a:spcAft>
              <a:buFont typeface="Wingdings" panose="05000000000000000000" pitchFamily="2" charset="2"/>
              <a:buChar char="ü"/>
            </a:pPr>
            <a:r>
              <a:rPr lang="es-CO" sz="1050" b="0" i="0" baseline="0" dirty="0">
                <a:solidFill>
                  <a:srgbClr val="7D8287"/>
                </a:solidFill>
                <a:latin typeface="Helvetica"/>
                <a:cs typeface="Helvetica"/>
              </a:rPr>
              <a:t>Criterios</a:t>
            </a:r>
            <a:r>
              <a:rPr lang="es-CO" sz="1050" b="0" i="0" dirty="0">
                <a:solidFill>
                  <a:srgbClr val="7D8287"/>
                </a:solidFill>
                <a:latin typeface="Helvetica"/>
                <a:cs typeface="Helvetica"/>
              </a:rPr>
              <a:t> </a:t>
            </a:r>
            <a:endParaRPr lang="es-CO" sz="1050" b="0" i="0" baseline="0" dirty="0">
              <a:solidFill>
                <a:srgbClr val="7D8287"/>
              </a:solidFill>
              <a:latin typeface="Helvetica"/>
              <a:cs typeface="Helvetica"/>
            </a:endParaRPr>
          </a:p>
        </p:txBody>
      </p:sp>
      <p:pic>
        <p:nvPicPr>
          <p:cNvPr id="10" name="Imagen 9"/>
          <p:cNvPicPr>
            <a:picLocks noChangeAspect="1"/>
          </p:cNvPicPr>
          <p:nvPr/>
        </p:nvPicPr>
        <p:blipFill>
          <a:blip r:embed="rId4"/>
          <a:stretch>
            <a:fillRect/>
          </a:stretch>
        </p:blipFill>
        <p:spPr>
          <a:xfrm>
            <a:off x="73744" y="3507033"/>
            <a:ext cx="2102075" cy="1177162"/>
          </a:xfrm>
          <a:prstGeom prst="rect">
            <a:avLst/>
          </a:prstGeom>
        </p:spPr>
      </p:pic>
      <p:sp>
        <p:nvSpPr>
          <p:cNvPr id="14" name="AutoShape 6" descr="Resultado de imagen para especies amenazadas en colomb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15" name="Imagen 14"/>
          <p:cNvPicPr>
            <a:picLocks noChangeAspect="1"/>
          </p:cNvPicPr>
          <p:nvPr/>
        </p:nvPicPr>
        <p:blipFill>
          <a:blip r:embed="rId5"/>
          <a:stretch>
            <a:fillRect/>
          </a:stretch>
        </p:blipFill>
        <p:spPr>
          <a:xfrm>
            <a:off x="2175819" y="3519875"/>
            <a:ext cx="1967552" cy="1164319"/>
          </a:xfrm>
          <a:prstGeom prst="rect">
            <a:avLst/>
          </a:prstGeom>
        </p:spPr>
      </p:pic>
      <p:pic>
        <p:nvPicPr>
          <p:cNvPr id="16" name="Imagen 15"/>
          <p:cNvPicPr>
            <a:picLocks noChangeAspect="1"/>
          </p:cNvPicPr>
          <p:nvPr/>
        </p:nvPicPr>
        <p:blipFill>
          <a:blip r:embed="rId6"/>
          <a:stretch>
            <a:fillRect/>
          </a:stretch>
        </p:blipFill>
        <p:spPr>
          <a:xfrm>
            <a:off x="4143371" y="3539921"/>
            <a:ext cx="1902400" cy="1144274"/>
          </a:xfrm>
          <a:prstGeom prst="rect">
            <a:avLst/>
          </a:prstGeom>
        </p:spPr>
      </p:pic>
      <p:pic>
        <p:nvPicPr>
          <p:cNvPr id="8200" name="Picture 8" descr="Imagen relacionada"/>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45771" y="3521317"/>
            <a:ext cx="1719805" cy="1145264"/>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n 16"/>
          <p:cNvPicPr>
            <a:picLocks noChangeAspect="1"/>
          </p:cNvPicPr>
          <p:nvPr/>
        </p:nvPicPr>
        <p:blipFill>
          <a:blip r:embed="rId8"/>
          <a:stretch>
            <a:fillRect/>
          </a:stretch>
        </p:blipFill>
        <p:spPr>
          <a:xfrm>
            <a:off x="7765577" y="3514184"/>
            <a:ext cx="1269241" cy="1152397"/>
          </a:xfrm>
          <a:prstGeom prst="rect">
            <a:avLst/>
          </a:prstGeom>
        </p:spPr>
      </p:pic>
    </p:spTree>
    <p:extLst>
      <p:ext uri="{BB962C8B-B14F-4D97-AF65-F5344CB8AC3E}">
        <p14:creationId xmlns:p14="http://schemas.microsoft.com/office/powerpoint/2010/main" val="264610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636759003"/>
              </p:ext>
            </p:extLst>
          </p:nvPr>
        </p:nvGraphicFramePr>
        <p:xfrm>
          <a:off x="559556" y="1049573"/>
          <a:ext cx="8093124" cy="3566160"/>
        </p:xfrm>
        <a:graphic>
          <a:graphicData uri="http://schemas.openxmlformats.org/drawingml/2006/table">
            <a:tbl>
              <a:tblPr>
                <a:tableStyleId>{5DA37D80-6434-44D0-A028-1B22A696006F}</a:tableStyleId>
              </a:tblPr>
              <a:tblGrid>
                <a:gridCol w="4046562">
                  <a:extLst>
                    <a:ext uri="{9D8B030D-6E8A-4147-A177-3AD203B41FA5}">
                      <a16:colId xmlns:a16="http://schemas.microsoft.com/office/drawing/2014/main" val="387842580"/>
                    </a:ext>
                  </a:extLst>
                </a:gridCol>
                <a:gridCol w="4046562">
                  <a:extLst>
                    <a:ext uri="{9D8B030D-6E8A-4147-A177-3AD203B41FA5}">
                      <a16:colId xmlns:a16="http://schemas.microsoft.com/office/drawing/2014/main" val="558687711"/>
                    </a:ext>
                  </a:extLst>
                </a:gridCol>
              </a:tblGrid>
              <a:tr h="0">
                <a:tc>
                  <a:txBody>
                    <a:bodyPr/>
                    <a:lstStyle/>
                    <a:p>
                      <a:pPr algn="ctr" rtl="0" fontAlgn="base"/>
                      <a:r>
                        <a:rPr lang="es-CO" sz="2400" b="1" dirty="0">
                          <a:solidFill>
                            <a:schemeClr val="bg1"/>
                          </a:solidFill>
                          <a:effectLst/>
                        </a:rPr>
                        <a:t>Categoría de especie amenazada </a:t>
                      </a:r>
                      <a:endParaRPr lang="es-CO" sz="3600" b="1" i="0" dirty="0">
                        <a:solidFill>
                          <a:schemeClr val="bg1"/>
                        </a:solidFill>
                        <a:effectLst/>
                      </a:endParaRPr>
                    </a:p>
                  </a:txBody>
                  <a:tcPr>
                    <a:solidFill>
                      <a:schemeClr val="accent2"/>
                    </a:solidFill>
                  </a:tcPr>
                </a:tc>
                <a:tc>
                  <a:txBody>
                    <a:bodyPr/>
                    <a:lstStyle/>
                    <a:p>
                      <a:pPr algn="ctr" rtl="0" fontAlgn="base"/>
                      <a:r>
                        <a:rPr lang="es-CO" sz="2400" b="1" dirty="0">
                          <a:solidFill>
                            <a:schemeClr val="bg1"/>
                          </a:solidFill>
                          <a:effectLst/>
                        </a:rPr>
                        <a:t>Descripción </a:t>
                      </a:r>
                      <a:endParaRPr lang="es-CO" sz="3600" b="1" i="0" dirty="0">
                        <a:solidFill>
                          <a:schemeClr val="bg1"/>
                        </a:solidFill>
                        <a:effectLst/>
                      </a:endParaRPr>
                    </a:p>
                  </a:txBody>
                  <a:tcPr>
                    <a:solidFill>
                      <a:schemeClr val="accent2"/>
                    </a:solidFill>
                  </a:tcPr>
                </a:tc>
                <a:extLst>
                  <a:ext uri="{0D108BD9-81ED-4DB2-BD59-A6C34878D82A}">
                    <a16:rowId xmlns:a16="http://schemas.microsoft.com/office/drawing/2014/main" val="190977328"/>
                  </a:ext>
                </a:extLst>
              </a:tr>
              <a:tr h="0">
                <a:tc>
                  <a:txBody>
                    <a:bodyPr/>
                    <a:lstStyle/>
                    <a:p>
                      <a:pPr algn="just" rtl="0" fontAlgn="base"/>
                      <a:r>
                        <a:rPr lang="es-CO" sz="1800" dirty="0">
                          <a:effectLst/>
                        </a:rPr>
                        <a:t>Peligro crítico (CR) </a:t>
                      </a:r>
                      <a:endParaRPr lang="es-CO" sz="2800" b="0" i="0" dirty="0">
                        <a:effectLst/>
                      </a:endParaRPr>
                    </a:p>
                  </a:txBody>
                  <a:tcPr/>
                </a:tc>
                <a:tc>
                  <a:txBody>
                    <a:bodyPr/>
                    <a:lstStyle/>
                    <a:p>
                      <a:pPr algn="just" rtl="0" fontAlgn="base"/>
                      <a:r>
                        <a:rPr lang="es-CO" sz="1800" dirty="0">
                          <a:effectLst/>
                        </a:rPr>
                        <a:t>Aquellas que están enfrentando un riesgo de extinción extremadamente alto en estado de vida silvestre  </a:t>
                      </a:r>
                      <a:endParaRPr lang="es-CO" sz="2800" b="0" i="0" dirty="0">
                        <a:effectLst/>
                      </a:endParaRPr>
                    </a:p>
                  </a:txBody>
                  <a:tcPr/>
                </a:tc>
                <a:extLst>
                  <a:ext uri="{0D108BD9-81ED-4DB2-BD59-A6C34878D82A}">
                    <a16:rowId xmlns:a16="http://schemas.microsoft.com/office/drawing/2014/main" val="4127020360"/>
                  </a:ext>
                </a:extLst>
              </a:tr>
              <a:tr h="850489">
                <a:tc>
                  <a:txBody>
                    <a:bodyPr/>
                    <a:lstStyle/>
                    <a:p>
                      <a:pPr algn="just" rtl="0" fontAlgn="base"/>
                      <a:r>
                        <a:rPr lang="es-CO" sz="1800">
                          <a:effectLst/>
                        </a:rPr>
                        <a:t>En peligro (EN) </a:t>
                      </a:r>
                      <a:endParaRPr lang="es-CO" sz="2800" b="0" i="0">
                        <a:effectLst/>
                      </a:endParaRPr>
                    </a:p>
                  </a:txBody>
                  <a:tcPr/>
                </a:tc>
                <a:tc>
                  <a:txBody>
                    <a:bodyPr/>
                    <a:lstStyle/>
                    <a:p>
                      <a:pPr algn="just" rtl="0" fontAlgn="base"/>
                      <a:r>
                        <a:rPr lang="es-CO" sz="1800" dirty="0">
                          <a:effectLst/>
                        </a:rPr>
                        <a:t>Aquellas que están enfrentando un riesgo de extinción muy alto en estado de vida silvestre  </a:t>
                      </a:r>
                      <a:endParaRPr lang="es-CO" sz="2800" b="0" i="0" dirty="0">
                        <a:effectLst/>
                      </a:endParaRPr>
                    </a:p>
                  </a:txBody>
                  <a:tcPr/>
                </a:tc>
                <a:extLst>
                  <a:ext uri="{0D108BD9-81ED-4DB2-BD59-A6C34878D82A}">
                    <a16:rowId xmlns:a16="http://schemas.microsoft.com/office/drawing/2014/main" val="2060280664"/>
                  </a:ext>
                </a:extLst>
              </a:tr>
              <a:tr h="0">
                <a:tc>
                  <a:txBody>
                    <a:bodyPr/>
                    <a:lstStyle/>
                    <a:p>
                      <a:pPr algn="just" rtl="0" fontAlgn="base"/>
                      <a:r>
                        <a:rPr lang="es-CO" sz="1800">
                          <a:effectLst/>
                        </a:rPr>
                        <a:t>Vulnerable (VU) </a:t>
                      </a:r>
                      <a:endParaRPr lang="es-CO" sz="2800" b="0" i="0">
                        <a:effectLst/>
                      </a:endParaRPr>
                    </a:p>
                  </a:txBody>
                  <a:tcPr/>
                </a:tc>
                <a:tc>
                  <a:txBody>
                    <a:bodyPr/>
                    <a:lstStyle/>
                    <a:p>
                      <a:pPr algn="just" rtl="0" fontAlgn="base"/>
                      <a:r>
                        <a:rPr lang="es-CO" sz="1800" dirty="0">
                          <a:effectLst/>
                        </a:rPr>
                        <a:t>Aquellas que están enfrentando un riesgo de extinción alto en estado de vida silvestre  </a:t>
                      </a:r>
                      <a:endParaRPr lang="es-CO" sz="2800" b="0" i="0" dirty="0">
                        <a:effectLst/>
                      </a:endParaRPr>
                    </a:p>
                  </a:txBody>
                  <a:tcPr/>
                </a:tc>
                <a:extLst>
                  <a:ext uri="{0D108BD9-81ED-4DB2-BD59-A6C34878D82A}">
                    <a16:rowId xmlns:a16="http://schemas.microsoft.com/office/drawing/2014/main" val="1539200282"/>
                  </a:ext>
                </a:extLst>
              </a:tr>
            </a:tbl>
          </a:graphicData>
        </a:graphic>
      </p:graphicFrame>
      <p:sp>
        <p:nvSpPr>
          <p:cNvPr id="5" name="Título 1"/>
          <p:cNvSpPr>
            <a:spLocks noGrp="1"/>
          </p:cNvSpPr>
          <p:nvPr>
            <p:ph type="title"/>
          </p:nvPr>
        </p:nvSpPr>
        <p:spPr>
          <a:xfrm>
            <a:off x="397757" y="290101"/>
            <a:ext cx="8637061" cy="803378"/>
          </a:xfrm>
        </p:spPr>
        <p:txBody>
          <a:bodyPr>
            <a:normAutofit/>
          </a:bodyPr>
          <a:lstStyle/>
          <a:p>
            <a:pPr algn="ctr"/>
            <a:r>
              <a:rPr lang="es-CO" sz="2900" b="1" dirty="0"/>
              <a:t>Categorías de amenaza/UICN/NO CITES </a:t>
            </a:r>
          </a:p>
        </p:txBody>
      </p:sp>
    </p:spTree>
    <p:extLst>
      <p:ext uri="{BB962C8B-B14F-4D97-AF65-F5344CB8AC3E}">
        <p14:creationId xmlns:p14="http://schemas.microsoft.com/office/powerpoint/2010/main" val="2917986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96056" y="275041"/>
            <a:ext cx="7588384" cy="803378"/>
          </a:xfrm>
        </p:spPr>
        <p:txBody>
          <a:bodyPr>
            <a:noAutofit/>
          </a:bodyPr>
          <a:lstStyle/>
          <a:p>
            <a:pPr algn="ctr"/>
            <a:r>
              <a:rPr lang="es-CO" sz="2900" b="1" dirty="0"/>
              <a:t>Análisis económico de los impactos en el marco del Licenciamiento Ambiental</a:t>
            </a:r>
            <a:br>
              <a:rPr lang="es-CO" sz="2900" b="1" dirty="0"/>
            </a:br>
            <a:endParaRPr lang="es-CO" sz="2900" b="1" dirty="0"/>
          </a:p>
        </p:txBody>
      </p:sp>
      <p:sp>
        <p:nvSpPr>
          <p:cNvPr id="5" name="Esquina doblada 4"/>
          <p:cNvSpPr/>
          <p:nvPr/>
        </p:nvSpPr>
        <p:spPr>
          <a:xfrm>
            <a:off x="204716" y="1617506"/>
            <a:ext cx="1692322" cy="1842448"/>
          </a:xfrm>
          <a:prstGeom prst="foldedCorner">
            <a:avLst/>
          </a:prstGeom>
        </p:spPr>
        <p:style>
          <a:lnRef idx="1">
            <a:schemeClr val="dk1"/>
          </a:lnRef>
          <a:fillRef idx="3">
            <a:schemeClr val="dk1"/>
          </a:fillRef>
          <a:effectRef idx="2">
            <a:schemeClr val="dk1"/>
          </a:effectRef>
          <a:fontRef idx="minor">
            <a:schemeClr val="lt1"/>
          </a:fontRef>
        </p:style>
        <p:txBody>
          <a:bodyPr rtlCol="0" anchor="ctr"/>
          <a:lstStyle/>
          <a:p>
            <a:pPr algn="ctr"/>
            <a:r>
              <a:rPr lang="es-CO" dirty="0" smtClean="0"/>
              <a:t>Constitución del 91</a:t>
            </a:r>
          </a:p>
          <a:p>
            <a:pPr algn="ctr"/>
            <a:r>
              <a:rPr lang="es-CO" dirty="0" smtClean="0"/>
              <a:t>Art. 80</a:t>
            </a:r>
            <a:endParaRPr lang="es-CO" dirty="0"/>
          </a:p>
        </p:txBody>
      </p:sp>
      <p:sp>
        <p:nvSpPr>
          <p:cNvPr id="6" name="Esquina doblada 5"/>
          <p:cNvSpPr/>
          <p:nvPr/>
        </p:nvSpPr>
        <p:spPr>
          <a:xfrm>
            <a:off x="2411446" y="1631154"/>
            <a:ext cx="1692322" cy="1842448"/>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Ley 99 del 93</a:t>
            </a:r>
          </a:p>
          <a:p>
            <a:pPr algn="ctr"/>
            <a:r>
              <a:rPr lang="es-CO" dirty="0" smtClean="0"/>
              <a:t>Numeral 7 art. 1</a:t>
            </a:r>
          </a:p>
          <a:p>
            <a:pPr algn="ctr"/>
            <a:r>
              <a:rPr lang="es-CO" dirty="0" smtClean="0"/>
              <a:t>Numeral 8 Art. 5</a:t>
            </a:r>
            <a:endParaRPr lang="es-CO" dirty="0"/>
          </a:p>
        </p:txBody>
      </p:sp>
      <p:sp>
        <p:nvSpPr>
          <p:cNvPr id="7" name="Más 6"/>
          <p:cNvSpPr/>
          <p:nvPr/>
        </p:nvSpPr>
        <p:spPr>
          <a:xfrm>
            <a:off x="1882689" y="2060132"/>
            <a:ext cx="543106" cy="724504"/>
          </a:xfrm>
          <a:prstGeom prst="mathPlus">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CO"/>
          </a:p>
        </p:txBody>
      </p:sp>
      <p:sp>
        <p:nvSpPr>
          <p:cNvPr id="8" name="Esquina doblada 7"/>
          <p:cNvSpPr/>
          <p:nvPr/>
        </p:nvSpPr>
        <p:spPr>
          <a:xfrm>
            <a:off x="4690248" y="1631154"/>
            <a:ext cx="1692322" cy="1842448"/>
          </a:xfrm>
          <a:prstGeom prst="foldedCorner">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s-ES" sz="1400" dirty="0"/>
              <a:t>Decreto Único Reglamentario – DUR 1076 de </a:t>
            </a:r>
            <a:r>
              <a:rPr lang="es-ES" sz="1400" dirty="0" smtClean="0"/>
              <a:t>2015</a:t>
            </a:r>
          </a:p>
          <a:p>
            <a:pPr algn="ctr"/>
            <a:r>
              <a:rPr lang="es-ES" sz="1400" dirty="0"/>
              <a:t>numeral 6 del artículo 2.2.2.3.5.1</a:t>
            </a:r>
            <a:endParaRPr lang="es-CO" sz="1400" dirty="0"/>
          </a:p>
        </p:txBody>
      </p:sp>
      <p:sp>
        <p:nvSpPr>
          <p:cNvPr id="9" name="Más 8"/>
          <p:cNvSpPr/>
          <p:nvPr/>
        </p:nvSpPr>
        <p:spPr>
          <a:xfrm>
            <a:off x="4125455" y="2101322"/>
            <a:ext cx="543106" cy="724504"/>
          </a:xfrm>
          <a:prstGeom prst="mathPlus">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CO"/>
          </a:p>
        </p:txBody>
      </p:sp>
      <p:sp>
        <p:nvSpPr>
          <p:cNvPr id="10" name="Igual que 9"/>
          <p:cNvSpPr/>
          <p:nvPr/>
        </p:nvSpPr>
        <p:spPr>
          <a:xfrm>
            <a:off x="6382570" y="2156592"/>
            <a:ext cx="791570" cy="764275"/>
          </a:xfrm>
          <a:prstGeom prst="mathEqual">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solidFill>
                <a:schemeClr val="tx1"/>
              </a:solidFill>
            </a:endParaRPr>
          </a:p>
        </p:txBody>
      </p:sp>
      <p:sp>
        <p:nvSpPr>
          <p:cNvPr id="11" name="CuadroTexto 10"/>
          <p:cNvSpPr txBox="1"/>
          <p:nvPr/>
        </p:nvSpPr>
        <p:spPr>
          <a:xfrm>
            <a:off x="7133426" y="2091247"/>
            <a:ext cx="1869743" cy="130035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Herramienta útil , para el análisis </a:t>
            </a:r>
          </a:p>
          <a:p>
            <a:pPr algn="ctr">
              <a:spcAft>
                <a:spcPts val="600"/>
              </a:spcAft>
            </a:pPr>
            <a:r>
              <a:rPr lang="es-CO" sz="1050" dirty="0" smtClean="0">
                <a:solidFill>
                  <a:srgbClr val="7D8287"/>
                </a:solidFill>
                <a:latin typeface="Helvetica"/>
                <a:cs typeface="Helvetica"/>
              </a:rPr>
              <a:t>Permite proyectar  aproximaciones  sobre las externalidades y orienta sobre montos finales de compensación</a:t>
            </a:r>
            <a:endParaRPr lang="es-CO" sz="1050" b="0" i="0" baseline="0" dirty="0" smtClean="0">
              <a:solidFill>
                <a:srgbClr val="7D8287"/>
              </a:solidFill>
              <a:latin typeface="Helvetica"/>
              <a:cs typeface="Helvetica"/>
            </a:endParaRPr>
          </a:p>
        </p:txBody>
      </p:sp>
    </p:spTree>
    <p:extLst>
      <p:ext uri="{BB962C8B-B14F-4D97-AF65-F5344CB8AC3E}">
        <p14:creationId xmlns:p14="http://schemas.microsoft.com/office/powerpoint/2010/main" val="2282153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0877" y="185440"/>
            <a:ext cx="7697567" cy="803378"/>
          </a:xfrm>
        </p:spPr>
        <p:txBody>
          <a:bodyPr>
            <a:normAutofit fontScale="90000"/>
          </a:bodyPr>
          <a:lstStyle/>
          <a:p>
            <a:pPr algn="ctr"/>
            <a:r>
              <a:rPr lang="es-CO" b="1" dirty="0"/>
              <a:t>Análisis económico de los impactos en el marco del Licenciamiento Ambiental</a:t>
            </a:r>
            <a:r>
              <a:rPr lang="es-CO" dirty="0"/>
              <a:t/>
            </a:r>
            <a:br>
              <a:rPr lang="es-CO" dirty="0"/>
            </a:br>
            <a:endParaRPr lang="es-CO" sz="2900" b="1" dirty="0"/>
          </a:p>
        </p:txBody>
      </p:sp>
      <p:sp>
        <p:nvSpPr>
          <p:cNvPr id="5" name="Esquina doblada 4"/>
          <p:cNvSpPr/>
          <p:nvPr/>
        </p:nvSpPr>
        <p:spPr>
          <a:xfrm>
            <a:off x="204716" y="1617506"/>
            <a:ext cx="1692322" cy="1842448"/>
          </a:xfrm>
          <a:prstGeom prst="foldedCorner">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s-CO" dirty="0">
                <a:solidFill>
                  <a:schemeClr val="tx1"/>
                </a:solidFill>
              </a:rPr>
              <a:t>Resolución 1669 del 15 de agosto de 2017</a:t>
            </a:r>
            <a:endParaRPr lang="es-CO" dirty="0"/>
          </a:p>
        </p:txBody>
      </p:sp>
      <p:sp>
        <p:nvSpPr>
          <p:cNvPr id="10" name="Igual que 9"/>
          <p:cNvSpPr/>
          <p:nvPr/>
        </p:nvSpPr>
        <p:spPr>
          <a:xfrm>
            <a:off x="3416801" y="3459954"/>
            <a:ext cx="791570" cy="764275"/>
          </a:xfrm>
          <a:prstGeom prst="mathEqual">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solidFill>
                <a:schemeClr val="tx1"/>
              </a:solidFill>
            </a:endParaRPr>
          </a:p>
        </p:txBody>
      </p:sp>
      <p:sp>
        <p:nvSpPr>
          <p:cNvPr id="3" name="Rectángulo 2"/>
          <p:cNvSpPr/>
          <p:nvPr/>
        </p:nvSpPr>
        <p:spPr>
          <a:xfrm>
            <a:off x="1897038" y="2113237"/>
            <a:ext cx="3739487" cy="954107"/>
          </a:xfrm>
          <a:prstGeom prst="rect">
            <a:avLst/>
          </a:prstGeom>
        </p:spPr>
        <p:txBody>
          <a:bodyPr wrap="square">
            <a:spAutoFit/>
          </a:bodyPr>
          <a:lstStyle/>
          <a:p>
            <a:pPr algn="ctr"/>
            <a:r>
              <a:rPr lang="es-CO" sz="1400" b="1" dirty="0">
                <a:solidFill>
                  <a:srgbClr val="FF0000"/>
                </a:solidFill>
              </a:rPr>
              <a:t>adoptó</a:t>
            </a:r>
            <a:r>
              <a:rPr lang="es-CO" sz="1400" dirty="0"/>
              <a:t> los criterios técnicos para el uso de herramientas económicas en los proyectos, obras o actividades objeto de Licencia ambiental o instrumento equivalente</a:t>
            </a:r>
            <a:endParaRPr lang="es-CO" sz="1400" dirty="0"/>
          </a:p>
        </p:txBody>
      </p:sp>
      <p:cxnSp>
        <p:nvCxnSpPr>
          <p:cNvPr id="12" name="Conector angular 11"/>
          <p:cNvCxnSpPr>
            <a:endCxn id="3" idx="0"/>
          </p:cNvCxnSpPr>
          <p:nvPr/>
        </p:nvCxnSpPr>
        <p:spPr>
          <a:xfrm>
            <a:off x="1897038" y="1950495"/>
            <a:ext cx="1869744" cy="16274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Conector angular 13"/>
          <p:cNvCxnSpPr/>
          <p:nvPr/>
        </p:nvCxnSpPr>
        <p:spPr>
          <a:xfrm rot="5400000">
            <a:off x="3240301" y="3282546"/>
            <a:ext cx="621314" cy="190910"/>
          </a:xfrm>
          <a:prstGeom prst="bentConnector4">
            <a:avLst>
              <a:gd name="adj1" fmla="val 30097"/>
              <a:gd name="adj2" fmla="val 219742"/>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Rectángulo 14"/>
          <p:cNvSpPr/>
          <p:nvPr/>
        </p:nvSpPr>
        <p:spPr>
          <a:xfrm>
            <a:off x="4194726" y="3699826"/>
            <a:ext cx="2400144" cy="369332"/>
          </a:xfrm>
          <a:prstGeom prst="rect">
            <a:avLst/>
          </a:prstGeom>
        </p:spPr>
        <p:txBody>
          <a:bodyPr wrap="none">
            <a:spAutoFit/>
          </a:bodyPr>
          <a:lstStyle/>
          <a:p>
            <a:r>
              <a:rPr lang="es-CO" b="1" i="1" dirty="0"/>
              <a:t>Análisis costo beneficio</a:t>
            </a:r>
            <a:endParaRPr lang="es-CO" dirty="0"/>
          </a:p>
        </p:txBody>
      </p:sp>
      <p:cxnSp>
        <p:nvCxnSpPr>
          <p:cNvPr id="17" name="Conector angular 16"/>
          <p:cNvCxnSpPr>
            <a:stCxn id="15" idx="3"/>
          </p:cNvCxnSpPr>
          <p:nvPr/>
        </p:nvCxnSpPr>
        <p:spPr>
          <a:xfrm flipV="1">
            <a:off x="6594870" y="3128360"/>
            <a:ext cx="449997" cy="75613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Rectángulo 17"/>
          <p:cNvSpPr/>
          <p:nvPr/>
        </p:nvSpPr>
        <p:spPr>
          <a:xfrm>
            <a:off x="5790332" y="2084639"/>
            <a:ext cx="2640842" cy="1077218"/>
          </a:xfrm>
          <a:prstGeom prst="rect">
            <a:avLst/>
          </a:prstGeom>
        </p:spPr>
        <p:txBody>
          <a:bodyPr wrap="square">
            <a:spAutoFit/>
          </a:bodyPr>
          <a:lstStyle/>
          <a:p>
            <a:pPr algn="ctr"/>
            <a:r>
              <a:rPr lang="es-CO" sz="1600" dirty="0" smtClean="0"/>
              <a:t>Metodología </a:t>
            </a:r>
            <a:r>
              <a:rPr lang="es-CO" sz="1600" dirty="0"/>
              <a:t>de estimación del balance entre beneficios y costos económicos de un proyecto, obra o actividad</a:t>
            </a:r>
          </a:p>
        </p:txBody>
      </p:sp>
    </p:spTree>
    <p:extLst>
      <p:ext uri="{BB962C8B-B14F-4D97-AF65-F5344CB8AC3E}">
        <p14:creationId xmlns:p14="http://schemas.microsoft.com/office/powerpoint/2010/main" val="3557821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05451" y="99199"/>
            <a:ext cx="7711214" cy="803378"/>
          </a:xfrm>
        </p:spPr>
        <p:txBody>
          <a:bodyPr>
            <a:normAutofit fontScale="90000"/>
          </a:bodyPr>
          <a:lstStyle/>
          <a:p>
            <a:pPr algn="ctr"/>
            <a:r>
              <a:rPr lang="es-CO" b="1" dirty="0"/>
              <a:t>Análisis económico de los impactos en el marco del Licenciamiento Ambiental</a:t>
            </a:r>
            <a:r>
              <a:rPr lang="es-CO" dirty="0"/>
              <a:t/>
            </a:r>
            <a:br>
              <a:rPr lang="es-CO" dirty="0"/>
            </a:br>
            <a:endParaRPr lang="es-CO" sz="2900" b="1" dirty="0"/>
          </a:p>
        </p:txBody>
      </p:sp>
      <p:graphicFrame>
        <p:nvGraphicFramePr>
          <p:cNvPr id="4" name="Tabla 3">
            <a:extLst>
              <a:ext uri="{FF2B5EF4-FFF2-40B4-BE49-F238E27FC236}">
                <a16:creationId xmlns:a16="http://schemas.microsoft.com/office/drawing/2014/main" id="{D1964DCD-A557-485D-9DB0-81E97BED3A70}"/>
              </a:ext>
            </a:extLst>
          </p:cNvPr>
          <p:cNvGraphicFramePr>
            <a:graphicFrameLocks noGrp="1"/>
          </p:cNvGraphicFramePr>
          <p:nvPr>
            <p:extLst>
              <p:ext uri="{D42A27DB-BD31-4B8C-83A1-F6EECF244321}">
                <p14:modId xmlns:p14="http://schemas.microsoft.com/office/powerpoint/2010/main" val="868431524"/>
              </p:ext>
            </p:extLst>
          </p:nvPr>
        </p:nvGraphicFramePr>
        <p:xfrm>
          <a:off x="805452" y="1030748"/>
          <a:ext cx="7772512" cy="3572780"/>
        </p:xfrm>
        <a:graphic>
          <a:graphicData uri="http://schemas.openxmlformats.org/drawingml/2006/table">
            <a:tbl>
              <a:tblPr firstRow="1" firstCol="1" bandRow="1">
                <a:tableStyleId>{F5AB1C69-6EDB-4FF4-983F-18BD219EF322}</a:tableStyleId>
              </a:tblPr>
              <a:tblGrid>
                <a:gridCol w="1733243">
                  <a:extLst>
                    <a:ext uri="{9D8B030D-6E8A-4147-A177-3AD203B41FA5}">
                      <a16:colId xmlns:a16="http://schemas.microsoft.com/office/drawing/2014/main" val="765024016"/>
                    </a:ext>
                  </a:extLst>
                </a:gridCol>
                <a:gridCol w="3494300">
                  <a:extLst>
                    <a:ext uri="{9D8B030D-6E8A-4147-A177-3AD203B41FA5}">
                      <a16:colId xmlns:a16="http://schemas.microsoft.com/office/drawing/2014/main" val="1528752174"/>
                    </a:ext>
                  </a:extLst>
                </a:gridCol>
                <a:gridCol w="2544969">
                  <a:extLst>
                    <a:ext uri="{9D8B030D-6E8A-4147-A177-3AD203B41FA5}">
                      <a16:colId xmlns:a16="http://schemas.microsoft.com/office/drawing/2014/main" val="135471340"/>
                    </a:ext>
                  </a:extLst>
                </a:gridCol>
              </a:tblGrid>
              <a:tr h="217937">
                <a:tc rowSpan="2">
                  <a:txBody>
                    <a:bodyPr/>
                    <a:lstStyle/>
                    <a:p>
                      <a:pPr algn="just">
                        <a:lnSpc>
                          <a:spcPct val="107000"/>
                        </a:lnSpc>
                        <a:spcAft>
                          <a:spcPts val="0"/>
                        </a:spcAft>
                      </a:pPr>
                      <a:r>
                        <a:rPr lang="es-CO" sz="1400" spc="40" dirty="0">
                          <a:effectLst/>
                        </a:rPr>
                        <a:t>Proceso de análisis</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algn="ctr">
                        <a:lnSpc>
                          <a:spcPct val="107000"/>
                        </a:lnSpc>
                        <a:spcAft>
                          <a:spcPts val="0"/>
                        </a:spcAft>
                      </a:pPr>
                      <a:r>
                        <a:rPr lang="es-CO" sz="1400" spc="40">
                          <a:effectLst/>
                        </a:rPr>
                        <a:t>Tipo de estudio</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s-CO"/>
                    </a:p>
                  </a:txBody>
                  <a:tcPr/>
                </a:tc>
                <a:extLst>
                  <a:ext uri="{0D108BD9-81ED-4DB2-BD59-A6C34878D82A}">
                    <a16:rowId xmlns:a16="http://schemas.microsoft.com/office/drawing/2014/main" val="1001096594"/>
                  </a:ext>
                </a:extLst>
              </a:tr>
              <a:tr h="217937">
                <a:tc vMerge="1">
                  <a:txBody>
                    <a:bodyPr/>
                    <a:lstStyle/>
                    <a:p>
                      <a:endParaRPr lang="es-CO"/>
                    </a:p>
                  </a:txBody>
                  <a:tcPr/>
                </a:tc>
                <a:tc>
                  <a:txBody>
                    <a:bodyPr/>
                    <a:lstStyle/>
                    <a:p>
                      <a:pPr algn="ctr">
                        <a:lnSpc>
                          <a:spcPct val="107000"/>
                        </a:lnSpc>
                        <a:spcAft>
                          <a:spcPts val="0"/>
                        </a:spcAft>
                      </a:pPr>
                      <a:r>
                        <a:rPr lang="es-CO" sz="1400" spc="40" dirty="0">
                          <a:effectLst/>
                        </a:rPr>
                        <a:t>DAA</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s-CO" sz="1400" spc="40">
                          <a:effectLst/>
                        </a:rPr>
                        <a:t>EIA</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65322270"/>
                  </a:ext>
                </a:extLst>
              </a:tr>
              <a:tr h="381348">
                <a:tc>
                  <a:txBody>
                    <a:bodyPr/>
                    <a:lstStyle/>
                    <a:p>
                      <a:pPr algn="just">
                        <a:lnSpc>
                          <a:spcPct val="107000"/>
                        </a:lnSpc>
                        <a:spcAft>
                          <a:spcPts val="0"/>
                        </a:spcAft>
                      </a:pPr>
                      <a:r>
                        <a:rPr lang="es-CO" sz="1400" spc="40" dirty="0">
                          <a:effectLst/>
                        </a:rPr>
                        <a:t>Paso 1</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Caracterización de alternativas para el DAA</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Identificación de impactos relevantes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2186566"/>
                  </a:ext>
                </a:extLst>
              </a:tr>
              <a:tr h="381348">
                <a:tc>
                  <a:txBody>
                    <a:bodyPr/>
                    <a:lstStyle/>
                    <a:p>
                      <a:pPr algn="just">
                        <a:lnSpc>
                          <a:spcPct val="107000"/>
                        </a:lnSpc>
                        <a:spcAft>
                          <a:spcPts val="0"/>
                        </a:spcAft>
                      </a:pPr>
                      <a:r>
                        <a:rPr lang="es-CO" sz="1400" spc="40">
                          <a:effectLst/>
                        </a:rPr>
                        <a:t>Paso 2</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Identificación de impactos residuales potenciales significativos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Cuantificación del cambio en los servicios ecosistémicos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60783066"/>
                  </a:ext>
                </a:extLst>
              </a:tr>
              <a:tr h="572023">
                <a:tc>
                  <a:txBody>
                    <a:bodyPr/>
                    <a:lstStyle/>
                    <a:p>
                      <a:pPr algn="just">
                        <a:lnSpc>
                          <a:spcPct val="107000"/>
                        </a:lnSpc>
                        <a:spcAft>
                          <a:spcPts val="0"/>
                        </a:spcAft>
                      </a:pPr>
                      <a:r>
                        <a:rPr lang="es-CO" sz="1400" spc="40" dirty="0">
                          <a:effectLst/>
                        </a:rPr>
                        <a:t>Paso 3</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Cuantificación de los cambios en los servicios ecosistémicos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Valoración económica de los cambios en los servicios ecosistémicos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58074420"/>
                  </a:ext>
                </a:extLst>
              </a:tr>
              <a:tr h="572023">
                <a:tc>
                  <a:txBody>
                    <a:bodyPr/>
                    <a:lstStyle/>
                    <a:p>
                      <a:pPr algn="just">
                        <a:lnSpc>
                          <a:spcPct val="107000"/>
                        </a:lnSpc>
                        <a:spcAft>
                          <a:spcPts val="0"/>
                        </a:spcAft>
                      </a:pPr>
                      <a:r>
                        <a:rPr lang="es-CO" sz="1400" spc="40">
                          <a:effectLst/>
                        </a:rPr>
                        <a:t>Paso 4</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Valoración económica de los cambios en los servicios ecosistémicos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Valor Presente Neto de los costos y beneficios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07113820"/>
                  </a:ext>
                </a:extLst>
              </a:tr>
              <a:tr h="381348">
                <a:tc>
                  <a:txBody>
                    <a:bodyPr/>
                    <a:lstStyle/>
                    <a:p>
                      <a:pPr algn="just">
                        <a:lnSpc>
                          <a:spcPct val="107000"/>
                        </a:lnSpc>
                        <a:spcAft>
                          <a:spcPts val="0"/>
                        </a:spcAft>
                      </a:pPr>
                      <a:r>
                        <a:rPr lang="es-CO" sz="1400" spc="40">
                          <a:effectLst/>
                        </a:rPr>
                        <a:t>Paso 5</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Cálculo y comparación de la Relación Beneficio Costo</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Obtención de los principales criterios de decisión</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13728498"/>
                  </a:ext>
                </a:extLst>
              </a:tr>
              <a:tr h="381348">
                <a:tc>
                  <a:txBody>
                    <a:bodyPr/>
                    <a:lstStyle/>
                    <a:p>
                      <a:pPr algn="just">
                        <a:lnSpc>
                          <a:spcPct val="107000"/>
                        </a:lnSpc>
                        <a:spcAft>
                          <a:spcPts val="0"/>
                        </a:spcAft>
                      </a:pPr>
                      <a:r>
                        <a:rPr lang="es-CO" sz="1400" spc="40">
                          <a:effectLst/>
                        </a:rPr>
                        <a:t>Paso 6</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Análisis de sensibilidad e incertidumbres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Análisis de sensibilidad e incertidumbres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12934268"/>
                  </a:ext>
                </a:extLst>
              </a:tr>
              <a:tr h="381348">
                <a:tc>
                  <a:txBody>
                    <a:bodyPr/>
                    <a:lstStyle/>
                    <a:p>
                      <a:pPr algn="just">
                        <a:lnSpc>
                          <a:spcPct val="107000"/>
                        </a:lnSpc>
                        <a:spcAft>
                          <a:spcPts val="0"/>
                        </a:spcAft>
                      </a:pPr>
                      <a:r>
                        <a:rPr lang="es-CO" sz="1400" spc="40">
                          <a:effectLst/>
                        </a:rPr>
                        <a:t>Paso 7</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a:effectLst/>
                        </a:rPr>
                        <a:t>Integración de resultados a la selección de alternativas</a:t>
                      </a:r>
                      <a:endParaRPr lang="es-CO"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CO" sz="1200" spc="40" dirty="0">
                          <a:effectLst/>
                        </a:rPr>
                        <a:t>Integración de resultados</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0294455"/>
                  </a:ext>
                </a:extLst>
              </a:tr>
            </a:tbl>
          </a:graphicData>
        </a:graphic>
      </p:graphicFrame>
    </p:spTree>
    <p:extLst>
      <p:ext uri="{BB962C8B-B14F-4D97-AF65-F5344CB8AC3E}">
        <p14:creationId xmlns:p14="http://schemas.microsoft.com/office/powerpoint/2010/main" val="14061032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8575" y="153622"/>
            <a:ext cx="8350458" cy="803378"/>
          </a:xfrm>
        </p:spPr>
        <p:txBody>
          <a:bodyPr>
            <a:normAutofit fontScale="90000"/>
          </a:bodyPr>
          <a:lstStyle/>
          <a:p>
            <a:pPr algn="ctr"/>
            <a:r>
              <a:rPr lang="es-CO" b="1" dirty="0"/>
              <a:t>Profundización información técnica </a:t>
            </a:r>
            <a:r>
              <a:rPr lang="es-CO" b="1" dirty="0" smtClean="0"/>
              <a:t>concesiones de aguas</a:t>
            </a:r>
            <a:br>
              <a:rPr lang="es-CO" b="1" dirty="0" smtClean="0"/>
            </a:br>
            <a:r>
              <a:rPr lang="es-CO" dirty="0" smtClean="0"/>
              <a:t> </a:t>
            </a:r>
            <a:br>
              <a:rPr lang="es-CO" dirty="0" smtClean="0"/>
            </a:br>
            <a:r>
              <a:rPr lang="es-CO" dirty="0" smtClean="0"/>
              <a:t/>
            </a:r>
            <a:br>
              <a:rPr lang="es-CO" dirty="0" smtClean="0"/>
            </a:br>
            <a:endParaRPr lang="es-CO" dirty="0"/>
          </a:p>
        </p:txBody>
      </p:sp>
      <p:pic>
        <p:nvPicPr>
          <p:cNvPr id="5" name="Imagen 4"/>
          <p:cNvPicPr/>
          <p:nvPr/>
        </p:nvPicPr>
        <p:blipFill>
          <a:blip r:embed="rId3">
            <a:extLst>
              <a:ext uri="{28A0092B-C50C-407E-A947-70E740481C1C}">
                <a14:useLocalDpi xmlns:a14="http://schemas.microsoft.com/office/drawing/2010/main" val="0"/>
              </a:ext>
            </a:extLst>
          </a:blip>
          <a:stretch>
            <a:fillRect/>
          </a:stretch>
        </p:blipFill>
        <p:spPr>
          <a:xfrm>
            <a:off x="288575" y="1542881"/>
            <a:ext cx="3867150" cy="3019425"/>
          </a:xfrm>
          <a:prstGeom prst="rect">
            <a:avLst/>
          </a:prstGeom>
          <a:ln>
            <a:noFill/>
          </a:ln>
          <a:effectLst>
            <a:softEdge rad="112500"/>
          </a:effectLst>
        </p:spPr>
      </p:pic>
      <p:sp>
        <p:nvSpPr>
          <p:cNvPr id="6" name="Rectángulo 5"/>
          <p:cNvSpPr/>
          <p:nvPr/>
        </p:nvSpPr>
        <p:spPr>
          <a:xfrm>
            <a:off x="397757" y="1173549"/>
            <a:ext cx="3327321" cy="369332"/>
          </a:xfrm>
          <a:prstGeom prst="rect">
            <a:avLst/>
          </a:prstGeom>
        </p:spPr>
        <p:txBody>
          <a:bodyPr wrap="none">
            <a:spAutoFit/>
          </a:bodyPr>
          <a:lstStyle/>
          <a:p>
            <a:r>
              <a:rPr lang="es-CO" b="1" dirty="0"/>
              <a:t>Información Básica de Hidrología</a:t>
            </a:r>
            <a:endParaRPr lang="es-CO" dirty="0"/>
          </a:p>
        </p:txBody>
      </p:sp>
      <p:sp>
        <p:nvSpPr>
          <p:cNvPr id="7" name="Rectángulo 6"/>
          <p:cNvSpPr/>
          <p:nvPr/>
        </p:nvSpPr>
        <p:spPr>
          <a:xfrm>
            <a:off x="4264907" y="1375475"/>
            <a:ext cx="4572000" cy="923330"/>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r>
              <a:rPr lang="es-CO" dirty="0" smtClean="0">
                <a:solidFill>
                  <a:srgbClr val="336666"/>
                </a:solidFill>
                <a:latin typeface="Arial" panose="020B0604020202020204" pitchFamily="34" charset="0"/>
                <a:ea typeface="Times New Roman" panose="02020603050405020304" pitchFamily="18" charset="0"/>
              </a:rPr>
              <a:t>Cualquier </a:t>
            </a:r>
            <a:r>
              <a:rPr lang="es-CO" dirty="0">
                <a:solidFill>
                  <a:srgbClr val="336666"/>
                </a:solidFill>
                <a:latin typeface="Arial" panose="020B0604020202020204" pitchFamily="34" charset="0"/>
                <a:ea typeface="Times New Roman" panose="02020603050405020304" pitchFamily="18" charset="0"/>
              </a:rPr>
              <a:t>necesidad de uso del recurso hídrico debe estar basado en su principio fundamental, el ciclo hidrológico</a:t>
            </a:r>
            <a:endParaRPr lang="es-CO" dirty="0"/>
          </a:p>
        </p:txBody>
      </p:sp>
      <p:sp>
        <p:nvSpPr>
          <p:cNvPr id="8" name="Rectángulo 7"/>
          <p:cNvSpPr/>
          <p:nvPr/>
        </p:nvSpPr>
        <p:spPr>
          <a:xfrm>
            <a:off x="4264907" y="2571750"/>
            <a:ext cx="4572000" cy="64633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es-CO" dirty="0" smtClean="0"/>
              <a:t>Estaciones </a:t>
            </a:r>
            <a:r>
              <a:rPr lang="es-CO" dirty="0"/>
              <a:t>climatológicas presentes en la </a:t>
            </a:r>
            <a:r>
              <a:rPr lang="es-CO" dirty="0" smtClean="0"/>
              <a:t>cuenca </a:t>
            </a:r>
            <a:r>
              <a:rPr lang="es-CO" dirty="0" smtClean="0">
                <a:sym typeface="Wingdings" panose="05000000000000000000" pitchFamily="2" charset="2"/>
              </a:rPr>
              <a:t> Balance hídrico</a:t>
            </a:r>
            <a:endParaRPr lang="es-CO" dirty="0"/>
          </a:p>
        </p:txBody>
      </p:sp>
      <p:sp>
        <p:nvSpPr>
          <p:cNvPr id="9" name="Rectángulo 8"/>
          <p:cNvSpPr/>
          <p:nvPr/>
        </p:nvSpPr>
        <p:spPr>
          <a:xfrm>
            <a:off x="4264907" y="3616977"/>
            <a:ext cx="4572000" cy="923330"/>
          </a:xfrm>
          <a:prstGeom prst="rect">
            <a:avLst/>
          </a:prstGeom>
        </p:spPr>
        <p:style>
          <a:lnRef idx="2">
            <a:schemeClr val="accent4"/>
          </a:lnRef>
          <a:fillRef idx="1">
            <a:schemeClr val="lt1"/>
          </a:fillRef>
          <a:effectRef idx="0">
            <a:schemeClr val="accent4"/>
          </a:effectRef>
          <a:fontRef idx="minor">
            <a:schemeClr val="dk1"/>
          </a:fontRef>
        </p:style>
        <p:txBody>
          <a:bodyPr>
            <a:spAutoFit/>
          </a:bodyPr>
          <a:lstStyle/>
          <a:p>
            <a:r>
              <a:rPr lang="es-CO" dirty="0" smtClean="0"/>
              <a:t>Presentar </a:t>
            </a:r>
            <a:r>
              <a:rPr lang="es-CO" dirty="0"/>
              <a:t>las zonas de recarga y descarga de la cuenca, </a:t>
            </a:r>
            <a:r>
              <a:rPr lang="es-CO" dirty="0">
                <a:solidFill>
                  <a:srgbClr val="FF0000"/>
                </a:solidFill>
              </a:rPr>
              <a:t>para determinar las áreas de protección de la cuenca</a:t>
            </a:r>
            <a:r>
              <a:rPr lang="es-CO" dirty="0"/>
              <a:t>.</a:t>
            </a:r>
          </a:p>
        </p:txBody>
      </p:sp>
    </p:spTree>
    <p:extLst>
      <p:ext uri="{BB962C8B-B14F-4D97-AF65-F5344CB8AC3E}">
        <p14:creationId xmlns:p14="http://schemas.microsoft.com/office/powerpoint/2010/main" val="332794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8575" y="153622"/>
            <a:ext cx="8350458" cy="803378"/>
          </a:xfrm>
        </p:spPr>
        <p:txBody>
          <a:bodyPr>
            <a:normAutofit fontScale="90000"/>
          </a:bodyPr>
          <a:lstStyle/>
          <a:p>
            <a:pPr algn="ctr"/>
            <a:r>
              <a:rPr lang="es-CO" b="1" dirty="0"/>
              <a:t>Profundización información técnica </a:t>
            </a:r>
            <a:r>
              <a:rPr lang="es-CO" b="1" dirty="0" smtClean="0"/>
              <a:t>concesiones de aguas</a:t>
            </a:r>
            <a:br>
              <a:rPr lang="es-CO" b="1" dirty="0" smtClean="0"/>
            </a:br>
            <a:r>
              <a:rPr lang="es-CO" dirty="0" smtClean="0"/>
              <a:t> </a:t>
            </a:r>
            <a:br>
              <a:rPr lang="es-CO" dirty="0" smtClean="0"/>
            </a:br>
            <a:r>
              <a:rPr lang="es-CO" dirty="0" smtClean="0"/>
              <a:t/>
            </a:r>
            <a:br>
              <a:rPr lang="es-CO" dirty="0" smtClean="0"/>
            </a:br>
            <a:endParaRPr lang="es-CO" dirty="0"/>
          </a:p>
        </p:txBody>
      </p:sp>
      <p:sp>
        <p:nvSpPr>
          <p:cNvPr id="6" name="Rectángulo 5"/>
          <p:cNvSpPr/>
          <p:nvPr/>
        </p:nvSpPr>
        <p:spPr>
          <a:xfrm>
            <a:off x="181365" y="1102530"/>
            <a:ext cx="4844660" cy="369332"/>
          </a:xfrm>
          <a:prstGeom prst="rect">
            <a:avLst/>
          </a:prstGeom>
        </p:spPr>
        <p:txBody>
          <a:bodyPr wrap="none">
            <a:spAutoFit/>
          </a:bodyPr>
          <a:lstStyle/>
          <a:p>
            <a:r>
              <a:rPr lang="es-CO" b="1" dirty="0"/>
              <a:t>Importancia del cálculo de caudales e hidráulicos</a:t>
            </a:r>
            <a:endParaRPr lang="es-CO" dirty="0"/>
          </a:p>
        </p:txBody>
      </p:sp>
      <p:pic>
        <p:nvPicPr>
          <p:cNvPr id="3" name="Imagen 2"/>
          <p:cNvPicPr>
            <a:picLocks noChangeAspect="1"/>
          </p:cNvPicPr>
          <p:nvPr/>
        </p:nvPicPr>
        <p:blipFill>
          <a:blip r:embed="rId3"/>
          <a:stretch>
            <a:fillRect/>
          </a:stretch>
        </p:blipFill>
        <p:spPr>
          <a:xfrm>
            <a:off x="4792336" y="1617392"/>
            <a:ext cx="3275462" cy="2456597"/>
          </a:xfrm>
          <a:prstGeom prst="rect">
            <a:avLst/>
          </a:prstGeom>
        </p:spPr>
      </p:pic>
      <p:pic>
        <p:nvPicPr>
          <p:cNvPr id="4" name="Imagen 3"/>
          <p:cNvPicPr>
            <a:picLocks noChangeAspect="1"/>
          </p:cNvPicPr>
          <p:nvPr/>
        </p:nvPicPr>
        <p:blipFill rotWithShape="1">
          <a:blip r:embed="rId4">
            <a:clrChange>
              <a:clrFrom>
                <a:srgbClr val="FFFFFF"/>
              </a:clrFrom>
              <a:clrTo>
                <a:srgbClr val="FFFFFF">
                  <a:alpha val="0"/>
                </a:srgbClr>
              </a:clrTo>
            </a:clrChange>
          </a:blip>
          <a:srcRect l="15710" t="10450" r="4768" b="17191"/>
          <a:stretch/>
        </p:blipFill>
        <p:spPr>
          <a:xfrm>
            <a:off x="288575" y="1471862"/>
            <a:ext cx="1064931" cy="968992"/>
          </a:xfrm>
          <a:prstGeom prst="rect">
            <a:avLst/>
          </a:prstGeom>
        </p:spPr>
      </p:pic>
      <p:pic>
        <p:nvPicPr>
          <p:cNvPr id="10" name="Imagen 9"/>
          <p:cNvPicPr>
            <a:picLocks noChangeAspect="1"/>
          </p:cNvPicPr>
          <p:nvPr/>
        </p:nvPicPr>
        <p:blipFill rotWithShape="1">
          <a:blip r:embed="rId4">
            <a:clrChange>
              <a:clrFrom>
                <a:srgbClr val="FFFFFF"/>
              </a:clrFrom>
              <a:clrTo>
                <a:srgbClr val="FFFFFF">
                  <a:alpha val="0"/>
                </a:srgbClr>
              </a:clrTo>
            </a:clrChange>
          </a:blip>
          <a:srcRect l="15710" t="10450" r="4768" b="17191"/>
          <a:stretch/>
        </p:blipFill>
        <p:spPr>
          <a:xfrm>
            <a:off x="288574" y="2440854"/>
            <a:ext cx="1064931" cy="968992"/>
          </a:xfrm>
          <a:prstGeom prst="rect">
            <a:avLst/>
          </a:prstGeom>
        </p:spPr>
      </p:pic>
      <p:pic>
        <p:nvPicPr>
          <p:cNvPr id="11" name="Imagen 10"/>
          <p:cNvPicPr>
            <a:picLocks noChangeAspect="1"/>
          </p:cNvPicPr>
          <p:nvPr/>
        </p:nvPicPr>
        <p:blipFill rotWithShape="1">
          <a:blip r:embed="rId4">
            <a:clrChange>
              <a:clrFrom>
                <a:srgbClr val="FFFFFF"/>
              </a:clrFrom>
              <a:clrTo>
                <a:srgbClr val="FFFFFF">
                  <a:alpha val="0"/>
                </a:srgbClr>
              </a:clrTo>
            </a:clrChange>
          </a:blip>
          <a:srcRect l="15710" t="10450" r="4768" b="17191"/>
          <a:stretch/>
        </p:blipFill>
        <p:spPr>
          <a:xfrm>
            <a:off x="288575" y="3275642"/>
            <a:ext cx="1064931" cy="968992"/>
          </a:xfrm>
          <a:prstGeom prst="rect">
            <a:avLst/>
          </a:prstGeom>
        </p:spPr>
      </p:pic>
      <p:sp>
        <p:nvSpPr>
          <p:cNvPr id="12" name="Rectángulo 11"/>
          <p:cNvSpPr/>
          <p:nvPr/>
        </p:nvSpPr>
        <p:spPr>
          <a:xfrm>
            <a:off x="1140574" y="1654128"/>
            <a:ext cx="3323230" cy="738664"/>
          </a:xfrm>
          <a:prstGeom prst="rect">
            <a:avLst/>
          </a:prstGeom>
        </p:spPr>
        <p:txBody>
          <a:bodyPr wrap="square">
            <a:spAutoFit/>
          </a:bodyPr>
          <a:lstStyle/>
          <a:p>
            <a:pPr algn="just"/>
            <a:r>
              <a:rPr lang="es-CO" sz="1400" dirty="0" smtClean="0">
                <a:solidFill>
                  <a:srgbClr val="336666"/>
                </a:solidFill>
                <a:latin typeface="Arial" panose="020B0604020202020204" pitchFamily="34" charset="0"/>
                <a:ea typeface="Times New Roman" panose="02020603050405020304" pitchFamily="18" charset="0"/>
              </a:rPr>
              <a:t>Proporcionar </a:t>
            </a:r>
            <a:r>
              <a:rPr lang="es-CO" sz="1400" dirty="0">
                <a:solidFill>
                  <a:srgbClr val="336666"/>
                </a:solidFill>
                <a:latin typeface="Arial" panose="020B0604020202020204" pitchFamily="34" charset="0"/>
                <a:ea typeface="Times New Roman" panose="02020603050405020304" pitchFamily="18" charset="0"/>
              </a:rPr>
              <a:t>parámetros de diseño y prevención a la hora de realizar construcciones dentro de la cuenca</a:t>
            </a:r>
            <a:endParaRPr lang="es-CO" sz="1400" dirty="0"/>
          </a:p>
        </p:txBody>
      </p:sp>
      <p:sp>
        <p:nvSpPr>
          <p:cNvPr id="13" name="Rectángulo 12"/>
          <p:cNvSpPr/>
          <p:nvPr/>
        </p:nvSpPr>
        <p:spPr>
          <a:xfrm>
            <a:off x="1140574" y="2704360"/>
            <a:ext cx="3323230" cy="523220"/>
          </a:xfrm>
          <a:prstGeom prst="rect">
            <a:avLst/>
          </a:prstGeom>
        </p:spPr>
        <p:txBody>
          <a:bodyPr wrap="square">
            <a:spAutoFit/>
          </a:bodyPr>
          <a:lstStyle/>
          <a:p>
            <a:pPr algn="just"/>
            <a:r>
              <a:rPr lang="es-CO" sz="1400" dirty="0" smtClean="0">
                <a:solidFill>
                  <a:srgbClr val="336666"/>
                </a:solidFill>
                <a:latin typeface="Arial" panose="020B0604020202020204" pitchFamily="34" charset="0"/>
                <a:ea typeface="Times New Roman" panose="02020603050405020304" pitchFamily="18" charset="0"/>
              </a:rPr>
              <a:t>Levantar información donde no se cuenta </a:t>
            </a:r>
            <a:endParaRPr lang="es-CO" sz="1400" dirty="0"/>
          </a:p>
        </p:txBody>
      </p:sp>
      <p:sp>
        <p:nvSpPr>
          <p:cNvPr id="14" name="Rectángulo 13"/>
          <p:cNvSpPr/>
          <p:nvPr/>
        </p:nvSpPr>
        <p:spPr>
          <a:xfrm>
            <a:off x="1140574" y="3380456"/>
            <a:ext cx="3623480" cy="1169551"/>
          </a:xfrm>
          <a:prstGeom prst="rect">
            <a:avLst/>
          </a:prstGeom>
        </p:spPr>
        <p:txBody>
          <a:bodyPr wrap="square">
            <a:spAutoFit/>
          </a:bodyPr>
          <a:lstStyle/>
          <a:p>
            <a:r>
              <a:rPr lang="es-CO" sz="1400" dirty="0" smtClean="0">
                <a:solidFill>
                  <a:srgbClr val="336666"/>
                </a:solidFill>
                <a:latin typeface="Arial" panose="020B0604020202020204" pitchFamily="34" charset="0"/>
                <a:ea typeface="Times New Roman" panose="02020603050405020304" pitchFamily="18" charset="0"/>
              </a:rPr>
              <a:t>Insumo para realizar los </a:t>
            </a:r>
            <a:r>
              <a:rPr lang="es-CO" sz="1400" dirty="0">
                <a:solidFill>
                  <a:srgbClr val="336666"/>
                </a:solidFill>
                <a:latin typeface="Arial" panose="020B0604020202020204" pitchFamily="34" charset="0"/>
                <a:ea typeface="Times New Roman" panose="02020603050405020304" pitchFamily="18" charset="0"/>
              </a:rPr>
              <a:t>c</a:t>
            </a:r>
            <a:r>
              <a:rPr lang="es-CO" sz="1400" dirty="0" smtClean="0">
                <a:solidFill>
                  <a:srgbClr val="336666"/>
                </a:solidFill>
                <a:latin typeface="Arial" panose="020B0604020202020204" pitchFamily="34" charset="0"/>
                <a:ea typeface="Times New Roman" panose="02020603050405020304" pitchFamily="18" charset="0"/>
              </a:rPr>
              <a:t>álculos </a:t>
            </a:r>
            <a:r>
              <a:rPr lang="es-CO" sz="1400" dirty="0">
                <a:solidFill>
                  <a:srgbClr val="336666"/>
                </a:solidFill>
                <a:latin typeface="Arial" panose="020B0604020202020204" pitchFamily="34" charset="0"/>
                <a:ea typeface="Times New Roman" panose="02020603050405020304" pitchFamily="18" charset="0"/>
              </a:rPr>
              <a:t>ingenieriles de la obra de captación y las obras asociadas como </a:t>
            </a:r>
            <a:r>
              <a:rPr lang="es-CO" sz="1400" dirty="0" smtClean="0">
                <a:solidFill>
                  <a:srgbClr val="336666"/>
                </a:solidFill>
                <a:latin typeface="Arial" panose="020B0604020202020204" pitchFamily="34" charset="0"/>
                <a:ea typeface="Times New Roman" panose="02020603050405020304" pitchFamily="18" charset="0"/>
              </a:rPr>
              <a:t>por ejemplo: </a:t>
            </a:r>
            <a:r>
              <a:rPr lang="es-CO" sz="1400" dirty="0">
                <a:solidFill>
                  <a:srgbClr val="336666"/>
                </a:solidFill>
                <a:latin typeface="Arial" panose="020B0604020202020204" pitchFamily="34" charset="0"/>
                <a:ea typeface="Times New Roman" panose="02020603050405020304" pitchFamily="18" charset="0"/>
              </a:rPr>
              <a:t>canal de aducción, desarenadores, tanques de captación</a:t>
            </a:r>
            <a:endParaRPr lang="es-CO" sz="1400" dirty="0"/>
          </a:p>
        </p:txBody>
      </p:sp>
    </p:spTree>
    <p:extLst>
      <p:ext uri="{BB962C8B-B14F-4D97-AF65-F5344CB8AC3E}">
        <p14:creationId xmlns:p14="http://schemas.microsoft.com/office/powerpoint/2010/main" val="1461001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CO"/>
          </a:p>
        </p:txBody>
      </p:sp>
      <p:sp>
        <p:nvSpPr>
          <p:cNvPr id="3" name="Marcador de texto 2"/>
          <p:cNvSpPr>
            <a:spLocks noGrp="1"/>
          </p:cNvSpPr>
          <p:nvPr>
            <p:ph type="body" idx="1"/>
          </p:nvPr>
        </p:nvSpPr>
        <p:spPr/>
        <p:txBody>
          <a:bodyPr/>
          <a:lstStyle/>
          <a:p>
            <a:endParaRPr lang="es-CO"/>
          </a:p>
        </p:txBody>
      </p:sp>
    </p:spTree>
    <p:extLst>
      <p:ext uri="{BB962C8B-B14F-4D97-AF65-F5344CB8AC3E}">
        <p14:creationId xmlns:p14="http://schemas.microsoft.com/office/powerpoint/2010/main" val="800385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8702" y="270163"/>
            <a:ext cx="3412243" cy="803378"/>
          </a:xfrm>
        </p:spPr>
        <p:txBody>
          <a:bodyPr/>
          <a:lstStyle/>
          <a:p>
            <a:pPr algn="ctr"/>
            <a:r>
              <a:rPr lang="en-US" sz="2900" b="1" dirty="0"/>
              <a:t>OBJETIVO</a:t>
            </a:r>
          </a:p>
        </p:txBody>
      </p:sp>
      <p:sp>
        <p:nvSpPr>
          <p:cNvPr id="3" name="Text Placeholder 2"/>
          <p:cNvSpPr>
            <a:spLocks noGrp="1"/>
          </p:cNvSpPr>
          <p:nvPr>
            <p:ph type="body" idx="1"/>
          </p:nvPr>
        </p:nvSpPr>
        <p:spPr>
          <a:xfrm>
            <a:off x="3880745" y="1073541"/>
            <a:ext cx="4368155" cy="2146904"/>
          </a:xfrm>
        </p:spPr>
        <p:txBody>
          <a:bodyPr>
            <a:noAutofit/>
          </a:bodyPr>
          <a:lstStyle/>
          <a:p>
            <a:pPr algn="just"/>
            <a:r>
              <a:rPr lang="es-CO" sz="1600" dirty="0"/>
              <a:t>Abordar de manera integral la </a:t>
            </a:r>
            <a:r>
              <a:rPr lang="es-CO" sz="2400" b="1" dirty="0">
                <a:solidFill>
                  <a:srgbClr val="FF0000"/>
                </a:solidFill>
                <a:effectLst>
                  <a:outerShdw blurRad="38100" dist="38100" dir="2700000" algn="tl">
                    <a:srgbClr val="000000">
                      <a:alpha val="43137"/>
                    </a:srgbClr>
                  </a:outerShdw>
                </a:effectLst>
              </a:rPr>
              <a:t>normativa, y alcance de la gestión.</a:t>
            </a:r>
            <a:endParaRPr lang="es-CO" sz="1600" dirty="0"/>
          </a:p>
          <a:p>
            <a:pPr algn="just"/>
            <a:endParaRPr lang="es-CO" sz="1600" dirty="0"/>
          </a:p>
          <a:p>
            <a:pPr algn="just"/>
            <a:r>
              <a:rPr lang="es-CO" sz="2400" b="1" dirty="0">
                <a:solidFill>
                  <a:srgbClr val="FF0000"/>
                </a:solidFill>
                <a:effectLst>
                  <a:outerShdw blurRad="38100" dist="38100" dir="2700000" algn="tl">
                    <a:srgbClr val="000000">
                      <a:alpha val="43137"/>
                    </a:srgbClr>
                  </a:outerShdw>
                </a:effectLst>
              </a:rPr>
              <a:t>Énfasis </a:t>
            </a:r>
            <a:r>
              <a:rPr lang="es-CO" sz="1600" dirty="0"/>
              <a:t>asociadas a vedas y compensación, valoración económica y finalizaremos con información técnica asociada a concesiones de aguas superficiales</a:t>
            </a:r>
            <a:endParaRPr lang="en-US" sz="1600" dirty="0"/>
          </a:p>
        </p:txBody>
      </p:sp>
      <p:pic>
        <p:nvPicPr>
          <p:cNvPr id="6" name="Imagen 5">
            <a:extLst>
              <a:ext uri="{FF2B5EF4-FFF2-40B4-BE49-F238E27FC236}">
                <a16:creationId xmlns:a16="http://schemas.microsoft.com/office/drawing/2014/main" id="{6272CB73-C3F1-4F88-AE6C-B9C33C1484A4}"/>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artisticPhotocopy/>
                    </a14:imgEffect>
                  </a14:imgLayer>
                </a14:imgProps>
              </a:ext>
            </a:extLst>
          </a:blip>
          <a:stretch>
            <a:fillRect/>
          </a:stretch>
        </p:blipFill>
        <p:spPr>
          <a:xfrm>
            <a:off x="869114" y="270163"/>
            <a:ext cx="2533676" cy="3990041"/>
          </a:xfrm>
          <a:prstGeom prst="rect">
            <a:avLst/>
          </a:prstGeom>
        </p:spPr>
      </p:pic>
    </p:spTree>
    <p:extLst>
      <p:ext uri="{BB962C8B-B14F-4D97-AF65-F5344CB8AC3E}">
        <p14:creationId xmlns:p14="http://schemas.microsoft.com/office/powerpoint/2010/main" val="1535009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6812" y="156879"/>
            <a:ext cx="8746243" cy="803378"/>
          </a:xfrm>
        </p:spPr>
        <p:txBody>
          <a:bodyPr>
            <a:normAutofit fontScale="90000"/>
          </a:bodyPr>
          <a:lstStyle/>
          <a:p>
            <a:pPr algn="ctr"/>
            <a:r>
              <a:rPr lang="es-CO" b="1" dirty="0"/>
              <a:t>Vedas y compensación por pérdida de Biodiversidad</a:t>
            </a:r>
            <a:endParaRPr lang="es-CO" dirty="0"/>
          </a:p>
        </p:txBody>
      </p:sp>
      <p:sp>
        <p:nvSpPr>
          <p:cNvPr id="3" name="Marcador de texto 2"/>
          <p:cNvSpPr>
            <a:spLocks noGrp="1"/>
          </p:cNvSpPr>
          <p:nvPr>
            <p:ph type="body" idx="1"/>
          </p:nvPr>
        </p:nvSpPr>
        <p:spPr>
          <a:xfrm>
            <a:off x="397757" y="1297490"/>
            <a:ext cx="4163852" cy="3410987"/>
          </a:xfrm>
        </p:spPr>
        <p:txBody>
          <a:bodyPr>
            <a:normAutofit/>
          </a:bodyPr>
          <a:lstStyle/>
          <a:p>
            <a:pPr algn="just"/>
            <a:r>
              <a:rPr lang="es-CO" sz="2000" dirty="0"/>
              <a:t>Flora </a:t>
            </a:r>
            <a:r>
              <a:rPr lang="es-CO" sz="2000" dirty="0">
                <a:sym typeface="Wingdings" panose="05000000000000000000" pitchFamily="2" charset="2"/>
              </a:rPr>
              <a:t> Recurso renovable</a:t>
            </a:r>
          </a:p>
          <a:p>
            <a:pPr algn="just"/>
            <a:endParaRPr lang="es-CO" sz="2000" dirty="0">
              <a:sym typeface="Wingdings" panose="05000000000000000000" pitchFamily="2" charset="2"/>
            </a:endParaRPr>
          </a:p>
          <a:p>
            <a:pPr algn="just"/>
            <a:r>
              <a:rPr lang="es-CO" sz="2000" dirty="0">
                <a:sym typeface="Wingdings" panose="05000000000000000000" pitchFamily="2" charset="2"/>
              </a:rPr>
              <a:t>Autoridades ambientales (artículo 196 del Decreto-Ley 2811 de 1974)</a:t>
            </a:r>
          </a:p>
        </p:txBody>
      </p:sp>
      <p:sp>
        <p:nvSpPr>
          <p:cNvPr id="9" name="Llamada de flecha a la derecha 8"/>
          <p:cNvSpPr/>
          <p:nvPr/>
        </p:nvSpPr>
        <p:spPr>
          <a:xfrm>
            <a:off x="550635" y="2791874"/>
            <a:ext cx="1173708" cy="1132721"/>
          </a:xfrm>
          <a:prstGeom prst="right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6" name="Rectángulo 5"/>
          <p:cNvSpPr/>
          <p:nvPr/>
        </p:nvSpPr>
        <p:spPr>
          <a:xfrm rot="18786474">
            <a:off x="401155" y="2911559"/>
            <a:ext cx="1411889" cy="369332"/>
          </a:xfrm>
          <a:prstGeom prst="rect">
            <a:avLst/>
          </a:prstGeom>
        </p:spPr>
        <p:txBody>
          <a:bodyPr wrap="square">
            <a:spAutoFit/>
          </a:bodyPr>
          <a:lstStyle/>
          <a:p>
            <a:r>
              <a:rPr lang="es-CO" b="1" dirty="0">
                <a:solidFill>
                  <a:srgbClr val="FF0000"/>
                </a:solidFill>
              </a:rPr>
              <a:t>facultad</a:t>
            </a:r>
          </a:p>
        </p:txBody>
      </p:sp>
      <p:sp>
        <p:nvSpPr>
          <p:cNvPr id="10" name="Rectángulo 9"/>
          <p:cNvSpPr/>
          <p:nvPr/>
        </p:nvSpPr>
        <p:spPr>
          <a:xfrm>
            <a:off x="1877221" y="2826825"/>
            <a:ext cx="3267985" cy="1200329"/>
          </a:xfrm>
          <a:prstGeom prst="rect">
            <a:avLst/>
          </a:prstGeom>
        </p:spPr>
        <p:txBody>
          <a:bodyPr wrap="square">
            <a:spAutoFit/>
          </a:bodyPr>
          <a:lstStyle/>
          <a:p>
            <a:pPr algn="just"/>
            <a:r>
              <a:rPr lang="es-CO" dirty="0">
                <a:solidFill>
                  <a:srgbClr val="000000"/>
                </a:solidFill>
                <a:latin typeface="Times New Roman" panose="02020603050405020304" pitchFamily="18" charset="0"/>
              </a:rPr>
              <a:t>Tomar las medidas para conservar o evitar la desaparición de especies o individuos de la flora</a:t>
            </a:r>
            <a:endParaRPr lang="es-CO" dirty="0"/>
          </a:p>
        </p:txBody>
      </p:sp>
      <p:pic>
        <p:nvPicPr>
          <p:cNvPr id="11" name="Imagen 10"/>
          <p:cNvPicPr>
            <a:picLocks noChangeAspect="1"/>
          </p:cNvPicPr>
          <p:nvPr/>
        </p:nvPicPr>
        <p:blipFill>
          <a:blip r:embed="rId3"/>
          <a:stretch>
            <a:fillRect/>
          </a:stretch>
        </p:blipFill>
        <p:spPr>
          <a:xfrm>
            <a:off x="5145206" y="1433708"/>
            <a:ext cx="3621775" cy="27163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91780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7756" y="322732"/>
            <a:ext cx="3412243" cy="803378"/>
          </a:xfrm>
        </p:spPr>
        <p:txBody>
          <a:bodyPr/>
          <a:lstStyle/>
          <a:p>
            <a:pPr algn="ctr"/>
            <a:r>
              <a:rPr lang="es-CO" sz="2900" b="1" dirty="0"/>
              <a:t>Definición VEDA</a:t>
            </a:r>
          </a:p>
        </p:txBody>
      </p:sp>
      <p:sp>
        <p:nvSpPr>
          <p:cNvPr id="4" name="Rectángulo 3"/>
          <p:cNvSpPr/>
          <p:nvPr/>
        </p:nvSpPr>
        <p:spPr>
          <a:xfrm>
            <a:off x="136478" y="2289085"/>
            <a:ext cx="8427492" cy="954107"/>
          </a:xfrm>
          <a:prstGeom prst="rect">
            <a:avLst/>
          </a:prstGeom>
        </p:spPr>
        <p:txBody>
          <a:bodyPr wrap="square">
            <a:spAutoFit/>
          </a:bodyPr>
          <a:lstStyle/>
          <a:p>
            <a:pPr algn="just"/>
            <a:r>
              <a:rPr lang="es-CO" sz="2000" b="1" dirty="0">
                <a:solidFill>
                  <a:srgbClr val="FF0000"/>
                </a:solidFill>
                <a:latin typeface="Times New Roman" panose="02020603050405020304" pitchFamily="18" charset="0"/>
              </a:rPr>
              <a:t>Uso o aprovechamiento</a:t>
            </a:r>
            <a:r>
              <a:rPr lang="es-CO" sz="2000" dirty="0">
                <a:solidFill>
                  <a:srgbClr val="000000"/>
                </a:solidFill>
                <a:latin typeface="Times New Roman" panose="02020603050405020304" pitchFamily="18" charset="0"/>
              </a:rPr>
              <a:t> </a:t>
            </a:r>
            <a:r>
              <a:rPr lang="es-CO" dirty="0">
                <a:solidFill>
                  <a:srgbClr val="000000"/>
                </a:solidFill>
                <a:latin typeface="Times New Roman" panose="02020603050405020304" pitchFamily="18" charset="0"/>
              </a:rPr>
              <a:t>de determinadas especies, grupos taxonómicos o productos de la </a:t>
            </a:r>
            <a:r>
              <a:rPr lang="es-CO" b="1" dirty="0">
                <a:solidFill>
                  <a:srgbClr val="FF0000"/>
                </a:solidFill>
                <a:latin typeface="Times New Roman" panose="02020603050405020304" pitchFamily="18" charset="0"/>
              </a:rPr>
              <a:t>flora </a:t>
            </a:r>
            <a:r>
              <a:rPr lang="es-CO" dirty="0">
                <a:solidFill>
                  <a:srgbClr val="000000"/>
                </a:solidFill>
                <a:latin typeface="Times New Roman" panose="02020603050405020304" pitchFamily="18" charset="0"/>
              </a:rPr>
              <a:t>en el territorio a nivel regional o nacional, por un tiempo parcial o temporal (MADS, 2020).</a:t>
            </a:r>
            <a:endParaRPr lang="es-CO" dirty="0"/>
          </a:p>
        </p:txBody>
      </p:sp>
      <p:sp>
        <p:nvSpPr>
          <p:cNvPr id="5" name="Señal de prohibido 4"/>
          <p:cNvSpPr/>
          <p:nvPr/>
        </p:nvSpPr>
        <p:spPr>
          <a:xfrm>
            <a:off x="3072718" y="975985"/>
            <a:ext cx="914400" cy="983013"/>
          </a:xfrm>
          <a:prstGeom prst="noSmoking">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s-CO">
              <a:solidFill>
                <a:schemeClr val="tx1"/>
              </a:solidFill>
            </a:endParaRPr>
          </a:p>
        </p:txBody>
      </p:sp>
      <p:pic>
        <p:nvPicPr>
          <p:cNvPr id="1040" name="Picture 16" descr="Imagen relacionada"/>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70880" y="753954"/>
            <a:ext cx="1620757" cy="1620757"/>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p:cNvPicPr>
            <a:picLocks noChangeAspect="1"/>
          </p:cNvPicPr>
          <p:nvPr/>
        </p:nvPicPr>
        <p:blipFill>
          <a:blip r:embed="rId4"/>
          <a:stretch>
            <a:fillRect/>
          </a:stretch>
        </p:blipFill>
        <p:spPr>
          <a:xfrm>
            <a:off x="3362751" y="3027964"/>
            <a:ext cx="2430071" cy="1495428"/>
          </a:xfrm>
          <a:prstGeom prst="rect">
            <a:avLst/>
          </a:prstGeom>
          <a:ln>
            <a:noFill/>
          </a:ln>
          <a:effectLst>
            <a:outerShdw blurRad="292100" dist="139700" dir="2700000" algn="tl" rotWithShape="0">
              <a:srgbClr val="333333">
                <a:alpha val="65000"/>
              </a:srgbClr>
            </a:outerShdw>
          </a:effectLst>
        </p:spPr>
      </p:pic>
      <p:pic>
        <p:nvPicPr>
          <p:cNvPr id="1042" name="Picture 18" descr="Resultado de imagen para icono tiemp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91637" y="4053384"/>
            <a:ext cx="507813" cy="507813"/>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Resultado de imagen para icono luga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9450" y="4033245"/>
            <a:ext cx="527952" cy="527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999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90581" y="153622"/>
            <a:ext cx="3412243" cy="803378"/>
          </a:xfrm>
        </p:spPr>
        <p:txBody>
          <a:bodyPr/>
          <a:lstStyle/>
          <a:p>
            <a:pPr algn="ctr"/>
            <a:r>
              <a:rPr lang="es-CO" sz="2900" b="1" dirty="0"/>
              <a:t>Tipos de VEDA</a:t>
            </a:r>
          </a:p>
        </p:txBody>
      </p:sp>
      <p:sp>
        <p:nvSpPr>
          <p:cNvPr id="4" name="Rectángulo 3"/>
          <p:cNvSpPr/>
          <p:nvPr/>
        </p:nvSpPr>
        <p:spPr>
          <a:xfrm>
            <a:off x="206839" y="957000"/>
            <a:ext cx="8379726" cy="3477875"/>
          </a:xfrm>
          <a:prstGeom prst="rect">
            <a:avLst/>
          </a:prstGeom>
        </p:spPr>
        <p:txBody>
          <a:bodyPr wrap="square">
            <a:spAutoFit/>
          </a:bodyPr>
          <a:lstStyle/>
          <a:p>
            <a:pPr algn="just"/>
            <a:r>
              <a:rPr lang="es-CO" dirty="0"/>
              <a:t>Temporales, es decir la autoridad </a:t>
            </a:r>
            <a:r>
              <a:rPr lang="es-CO" sz="2000" b="1" dirty="0">
                <a:solidFill>
                  <a:srgbClr val="FF0000"/>
                </a:solidFill>
              </a:rPr>
              <a:t>restringe</a:t>
            </a:r>
            <a:r>
              <a:rPr lang="es-CO" dirty="0"/>
              <a:t> el acceso al recurso en </a:t>
            </a:r>
            <a:r>
              <a:rPr lang="es-CO" dirty="0">
                <a:solidFill>
                  <a:srgbClr val="FF0000"/>
                </a:solidFill>
              </a:rPr>
              <a:t>una franja de tiempo o </a:t>
            </a:r>
            <a:r>
              <a:rPr lang="es-CO" b="1" dirty="0">
                <a:solidFill>
                  <a:srgbClr val="FF0000"/>
                </a:solidFill>
              </a:rPr>
              <a:t>periodo del año</a:t>
            </a:r>
            <a:r>
              <a:rPr lang="es-CO" dirty="0"/>
              <a:t>, buscando proteger el recurso acorde con la dinámica del mismo</a:t>
            </a:r>
          </a:p>
          <a:p>
            <a:pPr algn="just"/>
            <a:endParaRPr lang="es-CO" dirty="0"/>
          </a:p>
          <a:p>
            <a:pPr algn="just"/>
            <a:endParaRPr lang="es-CO" dirty="0"/>
          </a:p>
          <a:p>
            <a:pPr algn="just"/>
            <a:endParaRPr lang="es-CO" dirty="0"/>
          </a:p>
          <a:p>
            <a:pPr algn="just"/>
            <a:endParaRPr lang="es-CO" dirty="0"/>
          </a:p>
          <a:p>
            <a:pPr algn="just"/>
            <a:r>
              <a:rPr lang="es-CO" dirty="0"/>
              <a:t>Definitiva, que corresponde a la </a:t>
            </a:r>
            <a:r>
              <a:rPr lang="es-CO" sz="2000" b="1" dirty="0">
                <a:solidFill>
                  <a:srgbClr val="FF0000"/>
                </a:solidFill>
              </a:rPr>
              <a:t>prohibición</a:t>
            </a:r>
            <a:r>
              <a:rPr lang="es-CO" dirty="0"/>
              <a:t> de usar el recurso de manera</a:t>
            </a:r>
            <a:r>
              <a:rPr lang="es-CO" b="1" dirty="0">
                <a:solidFill>
                  <a:srgbClr val="FF0000"/>
                </a:solidFill>
              </a:rPr>
              <a:t> permanente </a:t>
            </a:r>
            <a:r>
              <a:rPr lang="es-CO" dirty="0"/>
              <a:t>basado en estudios que de muestran la criticidad de la especie y su vulnerabilidad en el territorio.</a:t>
            </a:r>
          </a:p>
          <a:p>
            <a:pPr algn="just"/>
            <a:endParaRPr lang="es-CO" sz="1600" dirty="0"/>
          </a:p>
          <a:p>
            <a:pPr algn="just"/>
            <a:r>
              <a:rPr lang="es-CO" sz="1600" dirty="0"/>
              <a:t>*Adicionalmente las vedas pueden establecer con restricciones geográficas</a:t>
            </a:r>
          </a:p>
        </p:txBody>
      </p:sp>
      <p:pic>
        <p:nvPicPr>
          <p:cNvPr id="6" name="Picture 18" descr="Resultado de imagen para icono tiemp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252" y="449187"/>
            <a:ext cx="507813" cy="50781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sultado de imagen para icono arbol"/>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016265" y="1464813"/>
            <a:ext cx="1760452" cy="150735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4" name="Picture 6" descr="Resultado de imagen para logo mad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6003" y="3992498"/>
            <a:ext cx="1760562" cy="349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8313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24825" t="31263" r="24932" b="18923"/>
          <a:stretch/>
        </p:blipFill>
        <p:spPr>
          <a:xfrm>
            <a:off x="313900" y="368493"/>
            <a:ext cx="5141676" cy="2866029"/>
          </a:xfrm>
          <a:prstGeom prst="rect">
            <a:avLst/>
          </a:prstGeom>
        </p:spPr>
      </p:pic>
      <p:pic>
        <p:nvPicPr>
          <p:cNvPr id="5" name="Imagen 4"/>
          <p:cNvPicPr>
            <a:picLocks noChangeAspect="1"/>
          </p:cNvPicPr>
          <p:nvPr/>
        </p:nvPicPr>
        <p:blipFill rotWithShape="1">
          <a:blip r:embed="rId3"/>
          <a:srcRect l="24825" t="42269" r="24825" b="33290"/>
          <a:stretch/>
        </p:blipFill>
        <p:spPr>
          <a:xfrm>
            <a:off x="313901" y="3234522"/>
            <a:ext cx="5141676" cy="1403249"/>
          </a:xfrm>
          <a:prstGeom prst="rect">
            <a:avLst/>
          </a:prstGeom>
        </p:spPr>
      </p:pic>
      <p:sp>
        <p:nvSpPr>
          <p:cNvPr id="7" name="Rectángulo 6"/>
          <p:cNvSpPr/>
          <p:nvPr/>
        </p:nvSpPr>
        <p:spPr>
          <a:xfrm>
            <a:off x="5619350" y="487784"/>
            <a:ext cx="3255223" cy="2246769"/>
          </a:xfrm>
          <a:prstGeom prst="rect">
            <a:avLst/>
          </a:prstGeom>
        </p:spPr>
        <p:txBody>
          <a:bodyPr wrap="square">
            <a:spAutoFit/>
          </a:bodyPr>
          <a:lstStyle/>
          <a:p>
            <a:pPr algn="ctr">
              <a:spcBef>
                <a:spcPct val="0"/>
              </a:spcBef>
            </a:pPr>
            <a:r>
              <a:rPr lang="es-CO" sz="2800" dirty="0">
                <a:solidFill>
                  <a:schemeClr val="tx1">
                    <a:lumMod val="50000"/>
                  </a:schemeClr>
                </a:solidFill>
                <a:latin typeface="Myriad Pro Light"/>
                <a:ea typeface="+mj-ea"/>
                <a:cs typeface="Myriad Pro"/>
              </a:rPr>
              <a:t>Actos administrativos expedidos que establecen VEDA</a:t>
            </a:r>
          </a:p>
          <a:p>
            <a:pPr algn="ctr">
              <a:spcBef>
                <a:spcPct val="0"/>
              </a:spcBef>
            </a:pPr>
            <a:r>
              <a:rPr lang="es-CO" sz="2800" dirty="0">
                <a:solidFill>
                  <a:schemeClr val="tx1">
                    <a:lumMod val="50000"/>
                  </a:schemeClr>
                </a:solidFill>
                <a:latin typeface="Myriad Pro Light"/>
                <a:ea typeface="+mj-ea"/>
                <a:cs typeface="Myriad Pro"/>
              </a:rPr>
              <a:t>(Nacional) </a:t>
            </a:r>
          </a:p>
        </p:txBody>
      </p:sp>
      <p:sp>
        <p:nvSpPr>
          <p:cNvPr id="8" name="Rectángulo 7"/>
          <p:cNvSpPr/>
          <p:nvPr/>
        </p:nvSpPr>
        <p:spPr>
          <a:xfrm>
            <a:off x="102125" y="4866501"/>
            <a:ext cx="3471823" cy="276999"/>
          </a:xfrm>
          <a:prstGeom prst="rect">
            <a:avLst/>
          </a:prstGeom>
        </p:spPr>
        <p:txBody>
          <a:bodyPr wrap="square">
            <a:spAutoFit/>
          </a:bodyPr>
          <a:lstStyle/>
          <a:p>
            <a:pPr algn="just"/>
            <a:r>
              <a:rPr lang="es-CO" sz="1200" dirty="0"/>
              <a:t>* Documento técnico se detallan a nivel regional</a:t>
            </a:r>
          </a:p>
        </p:txBody>
      </p:sp>
      <p:pic>
        <p:nvPicPr>
          <p:cNvPr id="3074" name="Picture 2" descr="Resultado de imagen para icono documen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2250" y="2941131"/>
            <a:ext cx="1569422" cy="1569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7414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43668" y="58088"/>
            <a:ext cx="7408762" cy="803378"/>
          </a:xfrm>
        </p:spPr>
        <p:txBody>
          <a:bodyPr>
            <a:noAutofit/>
          </a:bodyPr>
          <a:lstStyle/>
          <a:p>
            <a:pPr algn="ctr"/>
            <a:r>
              <a:rPr lang="es-CO" sz="2900" b="1" dirty="0"/>
              <a:t>Tratamiento levantamiento de VEDA</a:t>
            </a:r>
          </a:p>
        </p:txBody>
      </p:sp>
      <p:pic>
        <p:nvPicPr>
          <p:cNvPr id="4" name="Picture 16" descr="Imagen relacionada"/>
          <p:cNvPicPr>
            <a:picLocks noChangeAspect="1" noChangeArrowheads="1"/>
          </p:cNvPicPr>
          <p:nvPr/>
        </p:nvPicPr>
        <p:blipFill>
          <a:blip r:embed="rId3">
            <a:clrChange>
              <a:clrFrom>
                <a:srgbClr val="FFFFFF"/>
              </a:clrFrom>
              <a:clrTo>
                <a:srgbClr val="FFFFFF">
                  <a:alpha val="0"/>
                </a:srgbClr>
              </a:clrTo>
            </a:clrChange>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344790" y="576533"/>
            <a:ext cx="1620757" cy="162075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esultado de imagen para icono documento"/>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779714" y="744667"/>
            <a:ext cx="1261554" cy="1261554"/>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534008" y="2037370"/>
            <a:ext cx="1969399" cy="1200329"/>
          </a:xfrm>
          <a:prstGeom prst="rect">
            <a:avLst/>
          </a:prstGeom>
        </p:spPr>
        <p:txBody>
          <a:bodyPr wrap="square">
            <a:spAutoFit/>
          </a:bodyPr>
          <a:lstStyle/>
          <a:p>
            <a:pPr algn="ctr"/>
            <a:r>
              <a:rPr lang="es-CO" dirty="0"/>
              <a:t>Decreto-Ley 2106 el 22 de noviembre de 2019</a:t>
            </a:r>
          </a:p>
        </p:txBody>
      </p:sp>
      <p:sp>
        <p:nvSpPr>
          <p:cNvPr id="7" name="Elipse 6"/>
          <p:cNvSpPr/>
          <p:nvPr/>
        </p:nvSpPr>
        <p:spPr>
          <a:xfrm>
            <a:off x="196410" y="2156178"/>
            <a:ext cx="337598" cy="44024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a:t>1</a:t>
            </a:r>
          </a:p>
        </p:txBody>
      </p:sp>
      <p:sp>
        <p:nvSpPr>
          <p:cNvPr id="8" name="Flecha derecha 7"/>
          <p:cNvSpPr/>
          <p:nvPr/>
        </p:nvSpPr>
        <p:spPr>
          <a:xfrm>
            <a:off x="3041268" y="1375444"/>
            <a:ext cx="698219" cy="19404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6" name="Rectángulo 15"/>
          <p:cNvSpPr/>
          <p:nvPr/>
        </p:nvSpPr>
        <p:spPr>
          <a:xfrm>
            <a:off x="3739482" y="840203"/>
            <a:ext cx="594664" cy="3471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cxnSp>
        <p:nvCxnSpPr>
          <p:cNvPr id="18" name="Conector angular 17"/>
          <p:cNvCxnSpPr/>
          <p:nvPr/>
        </p:nvCxnSpPr>
        <p:spPr>
          <a:xfrm rot="16200000" flipH="1">
            <a:off x="3807138" y="1318212"/>
            <a:ext cx="459352" cy="152396"/>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Rectángulo redondeado 18"/>
          <p:cNvSpPr/>
          <p:nvPr/>
        </p:nvSpPr>
        <p:spPr>
          <a:xfrm>
            <a:off x="3960616" y="1624086"/>
            <a:ext cx="638675" cy="286602"/>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CO"/>
          </a:p>
        </p:txBody>
      </p:sp>
      <p:sp>
        <p:nvSpPr>
          <p:cNvPr id="20" name="Multidocumento 19"/>
          <p:cNvSpPr/>
          <p:nvPr/>
        </p:nvSpPr>
        <p:spPr>
          <a:xfrm>
            <a:off x="4831303" y="1100467"/>
            <a:ext cx="464024" cy="590201"/>
          </a:xfrm>
          <a:prstGeom prst="flowChartMultidocumen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CO"/>
          </a:p>
        </p:txBody>
      </p:sp>
      <p:cxnSp>
        <p:nvCxnSpPr>
          <p:cNvPr id="22" name="Conector angular 21"/>
          <p:cNvCxnSpPr>
            <a:stCxn id="19" idx="3"/>
            <a:endCxn id="20" idx="1"/>
          </p:cNvCxnSpPr>
          <p:nvPr/>
        </p:nvCxnSpPr>
        <p:spPr>
          <a:xfrm flipV="1">
            <a:off x="4599291" y="1395568"/>
            <a:ext cx="232012" cy="371819"/>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Flecha curvada hacia la izquierda 30"/>
          <p:cNvSpPr/>
          <p:nvPr/>
        </p:nvSpPr>
        <p:spPr>
          <a:xfrm>
            <a:off x="3376875" y="1732277"/>
            <a:ext cx="227068" cy="429905"/>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solidFill>
                <a:schemeClr val="tx1"/>
              </a:solidFill>
            </a:endParaRPr>
          </a:p>
        </p:txBody>
      </p:sp>
      <p:sp>
        <p:nvSpPr>
          <p:cNvPr id="32" name="Flecha curvada hacia la derecha 31"/>
          <p:cNvSpPr/>
          <p:nvPr/>
        </p:nvSpPr>
        <p:spPr>
          <a:xfrm>
            <a:off x="3020202" y="1742321"/>
            <a:ext cx="267300" cy="419861"/>
          </a:xfrm>
          <a:prstGeom prst="curv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solidFill>
                <a:schemeClr val="tx1"/>
              </a:solidFill>
            </a:endParaRPr>
          </a:p>
        </p:txBody>
      </p:sp>
      <p:sp>
        <p:nvSpPr>
          <p:cNvPr id="34" name="Elipse 33"/>
          <p:cNvSpPr/>
          <p:nvPr/>
        </p:nvSpPr>
        <p:spPr>
          <a:xfrm>
            <a:off x="3118703" y="2376300"/>
            <a:ext cx="337598" cy="44024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a:t>2</a:t>
            </a:r>
          </a:p>
        </p:txBody>
      </p:sp>
      <p:sp>
        <p:nvSpPr>
          <p:cNvPr id="33" name="Rectángulo 32"/>
          <p:cNvSpPr/>
          <p:nvPr/>
        </p:nvSpPr>
        <p:spPr>
          <a:xfrm>
            <a:off x="4534463" y="2160675"/>
            <a:ext cx="1521728" cy="738664"/>
          </a:xfrm>
          <a:prstGeom prst="rect">
            <a:avLst/>
          </a:prstGeom>
        </p:spPr>
        <p:txBody>
          <a:bodyPr wrap="square">
            <a:spAutoFit/>
          </a:bodyPr>
          <a:lstStyle/>
          <a:p>
            <a:pPr algn="ctr"/>
            <a:r>
              <a:rPr lang="es-CO" sz="1050" dirty="0"/>
              <a:t>Realizar el uso de las especies vedadas en el marco de un proyecto, obra o actividad</a:t>
            </a:r>
          </a:p>
        </p:txBody>
      </p:sp>
      <p:sp>
        <p:nvSpPr>
          <p:cNvPr id="35" name="Rectángulo 34"/>
          <p:cNvSpPr/>
          <p:nvPr/>
        </p:nvSpPr>
        <p:spPr>
          <a:xfrm>
            <a:off x="3003339" y="2859760"/>
            <a:ext cx="2876220" cy="1261884"/>
          </a:xfrm>
          <a:prstGeom prst="rect">
            <a:avLst/>
          </a:prstGeom>
        </p:spPr>
        <p:txBody>
          <a:bodyPr wrap="square">
            <a:spAutoFit/>
          </a:bodyPr>
          <a:lstStyle/>
          <a:p>
            <a:pPr algn="just"/>
            <a:r>
              <a:rPr lang="es-CO" sz="2800" b="1" dirty="0">
                <a:solidFill>
                  <a:srgbClr val="FF0000"/>
                </a:solidFill>
              </a:rPr>
              <a:t>X </a:t>
            </a:r>
            <a:r>
              <a:rPr lang="es-CO" sz="1600" dirty="0"/>
              <a:t>Parágrafo 2 del artículo 125, </a:t>
            </a:r>
            <a:r>
              <a:rPr lang="es-CO" sz="1600" b="1" dirty="0">
                <a:solidFill>
                  <a:srgbClr val="FF0000"/>
                </a:solidFill>
              </a:rPr>
              <a:t>eliminó</a:t>
            </a:r>
            <a:r>
              <a:rPr lang="es-CO" sz="1600" dirty="0"/>
              <a:t> la figura del trámite</a:t>
            </a:r>
          </a:p>
          <a:p>
            <a:pPr algn="just"/>
            <a:r>
              <a:rPr lang="es-CO" sz="1600" dirty="0"/>
              <a:t>particular del levantamiento de veda</a:t>
            </a:r>
          </a:p>
        </p:txBody>
      </p:sp>
      <p:pic>
        <p:nvPicPr>
          <p:cNvPr id="37" name="Picture 2" descr="Resultado de imagen para icono documento"/>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902798" y="2108447"/>
            <a:ext cx="793936" cy="793936"/>
          </a:xfrm>
          <a:prstGeom prst="rect">
            <a:avLst/>
          </a:prstGeom>
          <a:noFill/>
          <a:extLst>
            <a:ext uri="{909E8E84-426E-40DD-AFC4-6F175D3DCCD1}">
              <a14:hiddenFill xmlns:a14="http://schemas.microsoft.com/office/drawing/2010/main">
                <a:solidFill>
                  <a:srgbClr val="FFFFFF"/>
                </a:solidFill>
              </a14:hiddenFill>
            </a:ext>
          </a:extLst>
        </p:spPr>
      </p:pic>
      <p:sp>
        <p:nvSpPr>
          <p:cNvPr id="38" name="Rectángulo 37"/>
          <p:cNvSpPr/>
          <p:nvPr/>
        </p:nvSpPr>
        <p:spPr>
          <a:xfrm>
            <a:off x="6576539" y="945858"/>
            <a:ext cx="594664" cy="2837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s-CO"/>
          </a:p>
        </p:txBody>
      </p:sp>
      <p:cxnSp>
        <p:nvCxnSpPr>
          <p:cNvPr id="39" name="Conector angular 38"/>
          <p:cNvCxnSpPr/>
          <p:nvPr/>
        </p:nvCxnSpPr>
        <p:spPr>
          <a:xfrm rot="16200000" flipH="1">
            <a:off x="6644195" y="1360501"/>
            <a:ext cx="459352" cy="152396"/>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p:cNvSpPr/>
          <p:nvPr/>
        </p:nvSpPr>
        <p:spPr>
          <a:xfrm>
            <a:off x="6797673" y="1718689"/>
            <a:ext cx="638675" cy="234288"/>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41" name="Multidocumento 40"/>
          <p:cNvSpPr/>
          <p:nvPr/>
        </p:nvSpPr>
        <p:spPr>
          <a:xfrm>
            <a:off x="7668360" y="1250486"/>
            <a:ext cx="464024" cy="48247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s-CO"/>
          </a:p>
        </p:txBody>
      </p:sp>
      <p:cxnSp>
        <p:nvCxnSpPr>
          <p:cNvPr id="42" name="Conector angular 41"/>
          <p:cNvCxnSpPr>
            <a:stCxn id="40" idx="3"/>
            <a:endCxn id="41" idx="1"/>
          </p:cNvCxnSpPr>
          <p:nvPr/>
        </p:nvCxnSpPr>
        <p:spPr>
          <a:xfrm flipV="1">
            <a:off x="7436348" y="1491722"/>
            <a:ext cx="232012" cy="344111"/>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Rectángulo 35"/>
          <p:cNvSpPr/>
          <p:nvPr/>
        </p:nvSpPr>
        <p:spPr>
          <a:xfrm>
            <a:off x="6219668" y="2162182"/>
            <a:ext cx="2897384" cy="1323439"/>
          </a:xfrm>
          <a:prstGeom prst="rect">
            <a:avLst/>
          </a:prstGeom>
        </p:spPr>
        <p:txBody>
          <a:bodyPr wrap="square">
            <a:spAutoFit/>
          </a:bodyPr>
          <a:lstStyle/>
          <a:p>
            <a:pPr algn="just"/>
            <a:r>
              <a:rPr lang="es-CO" sz="1600" dirty="0"/>
              <a:t>Incorporó dentro del paquete de</a:t>
            </a:r>
          </a:p>
          <a:p>
            <a:pPr algn="just"/>
            <a:r>
              <a:rPr lang="es-CO" sz="1600" dirty="0"/>
              <a:t>medidas de manejo a establecer en el marco de instrumento de manejo y control del proyecto, obra o actividad</a:t>
            </a:r>
          </a:p>
        </p:txBody>
      </p:sp>
      <p:sp>
        <p:nvSpPr>
          <p:cNvPr id="43" name="Más 42"/>
          <p:cNvSpPr/>
          <p:nvPr/>
        </p:nvSpPr>
        <p:spPr>
          <a:xfrm>
            <a:off x="6056191" y="1314037"/>
            <a:ext cx="631665" cy="692184"/>
          </a:xfrm>
          <a:prstGeom prst="mathPlu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O"/>
          </a:p>
        </p:txBody>
      </p:sp>
      <p:sp>
        <p:nvSpPr>
          <p:cNvPr id="45" name="Elipse 44"/>
          <p:cNvSpPr/>
          <p:nvPr/>
        </p:nvSpPr>
        <p:spPr>
          <a:xfrm>
            <a:off x="8522366" y="810242"/>
            <a:ext cx="337598" cy="44024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a:t>3</a:t>
            </a:r>
          </a:p>
        </p:txBody>
      </p:sp>
      <p:pic>
        <p:nvPicPr>
          <p:cNvPr id="46" name="Picture 2" descr="Resultado de imagen para icono arbol"/>
          <p:cNvPicPr>
            <a:picLocks noChangeAspect="1" noChangeArrowheads="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1" r="1376" b="46832"/>
          <a:stretch/>
        </p:blipFill>
        <p:spPr bwMode="auto">
          <a:xfrm>
            <a:off x="0" y="3862843"/>
            <a:ext cx="1736229" cy="8014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6544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7757" y="17145"/>
            <a:ext cx="8637061" cy="803378"/>
          </a:xfrm>
        </p:spPr>
        <p:txBody>
          <a:bodyPr>
            <a:normAutofit/>
          </a:bodyPr>
          <a:lstStyle/>
          <a:p>
            <a:pPr algn="ctr"/>
            <a:r>
              <a:rPr lang="es-CO" sz="2900" b="1" dirty="0"/>
              <a:t>Medidas de manejo para especies en veda</a:t>
            </a:r>
            <a:r>
              <a:rPr lang="es-CO" dirty="0"/>
              <a:t> </a:t>
            </a:r>
          </a:p>
        </p:txBody>
      </p:sp>
      <p:pic>
        <p:nvPicPr>
          <p:cNvPr id="8" name="Picture 2" descr="Resultado de imagen para icono arbol"/>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 t="-35" r="58913" b="46832"/>
          <a:stretch/>
        </p:blipFill>
        <p:spPr bwMode="auto">
          <a:xfrm>
            <a:off x="185228" y="532264"/>
            <a:ext cx="723331" cy="80195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aphicFrame>
        <p:nvGraphicFramePr>
          <p:cNvPr id="3" name="Tabla 2"/>
          <p:cNvGraphicFramePr>
            <a:graphicFrameLocks noGrp="1"/>
          </p:cNvGraphicFramePr>
          <p:nvPr>
            <p:extLst>
              <p:ext uri="{D42A27DB-BD31-4B8C-83A1-F6EECF244321}">
                <p14:modId xmlns:p14="http://schemas.microsoft.com/office/powerpoint/2010/main" val="2454905174"/>
              </p:ext>
            </p:extLst>
          </p:nvPr>
        </p:nvGraphicFramePr>
        <p:xfrm>
          <a:off x="908559" y="673935"/>
          <a:ext cx="7710986" cy="3916680"/>
        </p:xfrm>
        <a:graphic>
          <a:graphicData uri="http://schemas.openxmlformats.org/drawingml/2006/table">
            <a:tbl>
              <a:tblPr firstRow="1" bandRow="1">
                <a:tableStyleId>{F5AB1C69-6EDB-4FF4-983F-18BD219EF322}</a:tableStyleId>
              </a:tblPr>
              <a:tblGrid>
                <a:gridCol w="3855493">
                  <a:extLst>
                    <a:ext uri="{9D8B030D-6E8A-4147-A177-3AD203B41FA5}">
                      <a16:colId xmlns:a16="http://schemas.microsoft.com/office/drawing/2014/main" val="2295347430"/>
                    </a:ext>
                  </a:extLst>
                </a:gridCol>
                <a:gridCol w="3855493">
                  <a:extLst>
                    <a:ext uri="{9D8B030D-6E8A-4147-A177-3AD203B41FA5}">
                      <a16:colId xmlns:a16="http://schemas.microsoft.com/office/drawing/2014/main" val="2944098474"/>
                    </a:ext>
                  </a:extLst>
                </a:gridCol>
              </a:tblGrid>
              <a:tr h="310907">
                <a:tc>
                  <a:txBody>
                    <a:bodyPr/>
                    <a:lstStyle/>
                    <a:p>
                      <a:r>
                        <a:rPr lang="es-CO" sz="1700" dirty="0"/>
                        <a:t>In situ</a:t>
                      </a:r>
                    </a:p>
                  </a:txBody>
                  <a:tcPr/>
                </a:tc>
                <a:tc>
                  <a:txBody>
                    <a:bodyPr/>
                    <a:lstStyle/>
                    <a:p>
                      <a:r>
                        <a:rPr lang="es-CO" sz="1700" dirty="0"/>
                        <a:t>Ex situ</a:t>
                      </a:r>
                    </a:p>
                  </a:txBody>
                  <a:tcPr/>
                </a:tc>
                <a:extLst>
                  <a:ext uri="{0D108BD9-81ED-4DB2-BD59-A6C34878D82A}">
                    <a16:rowId xmlns:a16="http://schemas.microsoft.com/office/drawing/2014/main" val="1959898462"/>
                  </a:ext>
                </a:extLst>
              </a:tr>
              <a:tr h="777268">
                <a:tc>
                  <a:txBody>
                    <a:bodyPr/>
                    <a:lstStyle/>
                    <a:p>
                      <a:r>
                        <a:rPr lang="es-CO" sz="1700" b="0" i="0" kern="1200" dirty="0">
                          <a:solidFill>
                            <a:schemeClr val="dk1"/>
                          </a:solidFill>
                          <a:effectLst/>
                          <a:latin typeface="+mn-lt"/>
                          <a:ea typeface="+mn-ea"/>
                          <a:cs typeface="+mn-cs"/>
                        </a:rPr>
                        <a:t>Recuperación, rehabilitación o restauración ecológica para generar el hábitat de la especie en veda </a:t>
                      </a:r>
                      <a:endParaRPr lang="es-CO" sz="1700" dirty="0"/>
                    </a:p>
                  </a:txBody>
                  <a:tcPr/>
                </a:tc>
                <a:tc>
                  <a:txBody>
                    <a:bodyPr/>
                    <a:lstStyle/>
                    <a:p>
                      <a:r>
                        <a:rPr lang="es-CO" sz="1700" b="0" i="0" kern="1200" dirty="0">
                          <a:solidFill>
                            <a:schemeClr val="dk1"/>
                          </a:solidFill>
                          <a:effectLst/>
                          <a:latin typeface="+mn-lt"/>
                          <a:ea typeface="+mn-ea"/>
                          <a:cs typeface="+mn-cs"/>
                        </a:rPr>
                        <a:t>Protocolos de manejo, conservación y pretratamiento de semillas. </a:t>
                      </a:r>
                      <a:endParaRPr lang="es-CO" sz="1700" dirty="0"/>
                    </a:p>
                  </a:txBody>
                  <a:tcPr/>
                </a:tc>
                <a:extLst>
                  <a:ext uri="{0D108BD9-81ED-4DB2-BD59-A6C34878D82A}">
                    <a16:rowId xmlns:a16="http://schemas.microsoft.com/office/drawing/2014/main" val="155191414"/>
                  </a:ext>
                </a:extLst>
              </a:tr>
              <a:tr h="544088">
                <a:tc>
                  <a:txBody>
                    <a:bodyPr/>
                    <a:lstStyle/>
                    <a:p>
                      <a:r>
                        <a:rPr lang="es-CO" sz="1700" b="0" i="0" kern="1200" dirty="0">
                          <a:solidFill>
                            <a:schemeClr val="dk1"/>
                          </a:solidFill>
                          <a:effectLst/>
                          <a:latin typeface="+mn-lt"/>
                          <a:ea typeface="+mn-ea"/>
                          <a:cs typeface="+mn-cs"/>
                        </a:rPr>
                        <a:t>Rescate, traslado y reubicación de especies de flora en veda. </a:t>
                      </a:r>
                      <a:endParaRPr lang="es-CO" sz="1700" dirty="0"/>
                    </a:p>
                  </a:txBody>
                  <a:tcPr/>
                </a:tc>
                <a:tc>
                  <a:txBody>
                    <a:bodyPr/>
                    <a:lstStyle/>
                    <a:p>
                      <a:r>
                        <a:rPr lang="es-CO" sz="1700" b="0" i="0" kern="1200" dirty="0">
                          <a:solidFill>
                            <a:schemeClr val="dk1"/>
                          </a:solidFill>
                          <a:effectLst/>
                          <a:latin typeface="+mn-lt"/>
                          <a:ea typeface="+mn-ea"/>
                          <a:cs typeface="+mn-cs"/>
                        </a:rPr>
                        <a:t>Protocolos para el rescate de semillas y </a:t>
                      </a:r>
                      <a:r>
                        <a:rPr lang="es-CO" sz="1700" b="0" i="0" kern="1200" dirty="0" err="1">
                          <a:solidFill>
                            <a:schemeClr val="dk1"/>
                          </a:solidFill>
                          <a:effectLst/>
                          <a:latin typeface="+mn-lt"/>
                          <a:ea typeface="+mn-ea"/>
                          <a:cs typeface="+mn-cs"/>
                        </a:rPr>
                        <a:t>propágulos</a:t>
                      </a:r>
                      <a:r>
                        <a:rPr lang="es-CO" sz="1700" b="0" i="0" kern="1200" dirty="0">
                          <a:solidFill>
                            <a:schemeClr val="dk1"/>
                          </a:solidFill>
                          <a:effectLst/>
                          <a:latin typeface="+mn-lt"/>
                          <a:ea typeface="+mn-ea"/>
                          <a:cs typeface="+mn-cs"/>
                        </a:rPr>
                        <a:t>.</a:t>
                      </a:r>
                      <a:endParaRPr lang="es-CO" sz="1700" dirty="0"/>
                    </a:p>
                  </a:txBody>
                  <a:tcPr/>
                </a:tc>
                <a:extLst>
                  <a:ext uri="{0D108BD9-81ED-4DB2-BD59-A6C34878D82A}">
                    <a16:rowId xmlns:a16="http://schemas.microsoft.com/office/drawing/2014/main" val="2063113485"/>
                  </a:ext>
                </a:extLst>
              </a:tr>
              <a:tr h="544088">
                <a:tc>
                  <a:txBody>
                    <a:bodyPr/>
                    <a:lstStyle/>
                    <a:p>
                      <a:r>
                        <a:rPr lang="es-CO" sz="1700" b="0" i="0" kern="1200" dirty="0">
                          <a:solidFill>
                            <a:schemeClr val="dk1"/>
                          </a:solidFill>
                          <a:effectLst/>
                          <a:latin typeface="+mn-lt"/>
                          <a:ea typeface="+mn-ea"/>
                          <a:cs typeface="+mn-cs"/>
                        </a:rPr>
                        <a:t>Reposición de individuos arbóreos y helechos arborescentes en veda. </a:t>
                      </a:r>
                      <a:endParaRPr lang="es-CO" sz="1700" dirty="0"/>
                    </a:p>
                  </a:txBody>
                  <a:tcPr/>
                </a:tc>
                <a:tc>
                  <a:txBody>
                    <a:bodyPr/>
                    <a:lstStyle/>
                    <a:p>
                      <a:r>
                        <a:rPr lang="es-CO" sz="1700" b="0" i="0" kern="1200" dirty="0">
                          <a:solidFill>
                            <a:schemeClr val="dk1"/>
                          </a:solidFill>
                          <a:effectLst/>
                          <a:latin typeface="+mn-lt"/>
                          <a:ea typeface="+mn-ea"/>
                          <a:cs typeface="+mn-cs"/>
                        </a:rPr>
                        <a:t>Protocolos de propagación y manejo en campo. </a:t>
                      </a:r>
                      <a:endParaRPr lang="es-CO" sz="1700" dirty="0"/>
                    </a:p>
                  </a:txBody>
                  <a:tcPr/>
                </a:tc>
                <a:extLst>
                  <a:ext uri="{0D108BD9-81ED-4DB2-BD59-A6C34878D82A}">
                    <a16:rowId xmlns:a16="http://schemas.microsoft.com/office/drawing/2014/main" val="3033236588"/>
                  </a:ext>
                </a:extLst>
              </a:tr>
              <a:tr h="777268">
                <a:tc>
                  <a:txBody>
                    <a:bodyPr/>
                    <a:lstStyle/>
                    <a:p>
                      <a:r>
                        <a:rPr lang="es-CO" sz="1700" b="0" i="0" kern="1200" dirty="0">
                          <a:solidFill>
                            <a:schemeClr val="dk1"/>
                          </a:solidFill>
                          <a:effectLst/>
                          <a:latin typeface="+mn-lt"/>
                          <a:ea typeface="+mn-ea"/>
                          <a:cs typeface="+mn-cs"/>
                        </a:rPr>
                        <a:t>Traslado y reubicación de </a:t>
                      </a:r>
                      <a:r>
                        <a:rPr lang="es-CO" sz="1700" b="0" i="0" kern="1200" dirty="0" err="1">
                          <a:solidFill>
                            <a:schemeClr val="dk1"/>
                          </a:solidFill>
                          <a:effectLst/>
                          <a:latin typeface="+mn-lt"/>
                          <a:ea typeface="+mn-ea"/>
                          <a:cs typeface="+mn-cs"/>
                        </a:rPr>
                        <a:t>brinzales</a:t>
                      </a:r>
                      <a:r>
                        <a:rPr lang="es-CO" sz="1700" b="0" i="0" kern="1200" dirty="0">
                          <a:solidFill>
                            <a:schemeClr val="dk1"/>
                          </a:solidFill>
                          <a:effectLst/>
                          <a:latin typeface="+mn-lt"/>
                          <a:ea typeface="+mn-ea"/>
                          <a:cs typeface="+mn-cs"/>
                        </a:rPr>
                        <a:t> y </a:t>
                      </a:r>
                      <a:r>
                        <a:rPr lang="es-CO" sz="1700" b="0" i="0" kern="1200" dirty="0" err="1">
                          <a:solidFill>
                            <a:schemeClr val="dk1"/>
                          </a:solidFill>
                          <a:effectLst/>
                          <a:latin typeface="+mn-lt"/>
                          <a:ea typeface="+mn-ea"/>
                          <a:cs typeface="+mn-cs"/>
                        </a:rPr>
                        <a:t>latizales</a:t>
                      </a:r>
                      <a:r>
                        <a:rPr lang="es-CO" sz="1700" b="0" i="0" kern="1200" dirty="0">
                          <a:solidFill>
                            <a:schemeClr val="dk1"/>
                          </a:solidFill>
                          <a:effectLst/>
                          <a:latin typeface="+mn-lt"/>
                          <a:ea typeface="+mn-ea"/>
                          <a:cs typeface="+mn-cs"/>
                        </a:rPr>
                        <a:t> </a:t>
                      </a:r>
                      <a:endParaRPr lang="es-CO" sz="1700" dirty="0"/>
                    </a:p>
                  </a:txBody>
                  <a:tcPr/>
                </a:tc>
                <a:tc>
                  <a:txBody>
                    <a:bodyPr/>
                    <a:lstStyle/>
                    <a:p>
                      <a:r>
                        <a:rPr lang="es-CO" sz="1700" b="0" i="0" kern="1200" dirty="0">
                          <a:solidFill>
                            <a:schemeClr val="dk1"/>
                          </a:solidFill>
                          <a:effectLst/>
                          <a:latin typeface="+mn-lt"/>
                          <a:ea typeface="+mn-ea"/>
                          <a:cs typeface="+mn-cs"/>
                        </a:rPr>
                        <a:t>Estudios de reproducción por diferentes medios y tecnologías como, por ejemplo: in vitro, esquejes, estacas, entre otras. </a:t>
                      </a:r>
                      <a:endParaRPr lang="es-CO" sz="1700" dirty="0"/>
                    </a:p>
                  </a:txBody>
                  <a:tcPr/>
                </a:tc>
                <a:extLst>
                  <a:ext uri="{0D108BD9-81ED-4DB2-BD59-A6C34878D82A}">
                    <a16:rowId xmlns:a16="http://schemas.microsoft.com/office/drawing/2014/main" val="2938538807"/>
                  </a:ext>
                </a:extLst>
              </a:tr>
              <a:tr h="547340">
                <a:tc>
                  <a:txBody>
                    <a:bodyPr/>
                    <a:lstStyle/>
                    <a:p>
                      <a:r>
                        <a:rPr lang="es-CO" sz="1700" b="0" i="0" kern="1200" dirty="0">
                          <a:solidFill>
                            <a:schemeClr val="dk1"/>
                          </a:solidFill>
                          <a:effectLst/>
                          <a:latin typeface="+mn-lt"/>
                          <a:ea typeface="+mn-ea"/>
                          <a:cs typeface="+mn-cs"/>
                        </a:rPr>
                        <a:t>Compra de predios para la restauración, rehabilitación o recuperación asistida</a:t>
                      </a:r>
                      <a:endParaRPr lang="es-CO" sz="1700" dirty="0"/>
                    </a:p>
                  </a:txBody>
                  <a:tcPr/>
                </a:tc>
                <a:tc>
                  <a:txBody>
                    <a:bodyPr/>
                    <a:lstStyle/>
                    <a:p>
                      <a:endParaRPr lang="es-CO" sz="1700" dirty="0"/>
                    </a:p>
                  </a:txBody>
                  <a:tcPr/>
                </a:tc>
                <a:extLst>
                  <a:ext uri="{0D108BD9-81ED-4DB2-BD59-A6C34878D82A}">
                    <a16:rowId xmlns:a16="http://schemas.microsoft.com/office/drawing/2014/main" val="1624491008"/>
                  </a:ext>
                </a:extLst>
              </a:tr>
            </a:tbl>
          </a:graphicData>
        </a:graphic>
      </p:graphicFrame>
    </p:spTree>
    <p:extLst>
      <p:ext uri="{BB962C8B-B14F-4D97-AF65-F5344CB8AC3E}">
        <p14:creationId xmlns:p14="http://schemas.microsoft.com/office/powerpoint/2010/main" val="2272439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397757" y="624539"/>
            <a:ext cx="8637061" cy="803378"/>
          </a:xfrm>
        </p:spPr>
        <p:txBody>
          <a:bodyPr>
            <a:normAutofit/>
          </a:bodyPr>
          <a:lstStyle/>
          <a:p>
            <a:pPr algn="ctr"/>
            <a:r>
              <a:rPr lang="es-CO" sz="2900" b="1" dirty="0"/>
              <a:t>Veda            Amenaza</a:t>
            </a:r>
          </a:p>
        </p:txBody>
      </p:sp>
      <p:pic>
        <p:nvPicPr>
          <p:cNvPr id="8" name="Picture 2" descr="Resultado de imagen para icono arbol"/>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 t="-35" r="58913" b="46832"/>
          <a:stretch/>
        </p:blipFill>
        <p:spPr bwMode="auto">
          <a:xfrm>
            <a:off x="131620" y="1816810"/>
            <a:ext cx="723331" cy="80195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graphicFrame>
        <p:nvGraphicFramePr>
          <p:cNvPr id="3" name="Tabla 2"/>
          <p:cNvGraphicFramePr>
            <a:graphicFrameLocks noGrp="1"/>
          </p:cNvGraphicFramePr>
          <p:nvPr>
            <p:extLst>
              <p:ext uri="{D42A27DB-BD31-4B8C-83A1-F6EECF244321}">
                <p14:modId xmlns:p14="http://schemas.microsoft.com/office/powerpoint/2010/main" val="3360536977"/>
              </p:ext>
            </p:extLst>
          </p:nvPr>
        </p:nvGraphicFramePr>
        <p:xfrm>
          <a:off x="1016758" y="1816810"/>
          <a:ext cx="7710986" cy="1539240"/>
        </p:xfrm>
        <a:graphic>
          <a:graphicData uri="http://schemas.openxmlformats.org/drawingml/2006/table">
            <a:tbl>
              <a:tblPr firstRow="1" bandRow="1">
                <a:tableStyleId>{21E4AEA4-8DFA-4A89-87EB-49C32662AFE0}</a:tableStyleId>
              </a:tblPr>
              <a:tblGrid>
                <a:gridCol w="3855493">
                  <a:extLst>
                    <a:ext uri="{9D8B030D-6E8A-4147-A177-3AD203B41FA5}">
                      <a16:colId xmlns:a16="http://schemas.microsoft.com/office/drawing/2014/main" val="2295347430"/>
                    </a:ext>
                  </a:extLst>
                </a:gridCol>
                <a:gridCol w="3855493">
                  <a:extLst>
                    <a:ext uri="{9D8B030D-6E8A-4147-A177-3AD203B41FA5}">
                      <a16:colId xmlns:a16="http://schemas.microsoft.com/office/drawing/2014/main" val="2944098474"/>
                    </a:ext>
                  </a:extLst>
                </a:gridCol>
              </a:tblGrid>
              <a:tr h="310907">
                <a:tc>
                  <a:txBody>
                    <a:bodyPr/>
                    <a:lstStyle/>
                    <a:p>
                      <a:r>
                        <a:rPr lang="es-CO" sz="1700" dirty="0"/>
                        <a:t>Veda</a:t>
                      </a:r>
                    </a:p>
                  </a:txBody>
                  <a:tcPr/>
                </a:tc>
                <a:tc>
                  <a:txBody>
                    <a:bodyPr/>
                    <a:lstStyle/>
                    <a:p>
                      <a:r>
                        <a:rPr lang="es-CO" sz="1700" dirty="0"/>
                        <a:t>Amenaza</a:t>
                      </a:r>
                    </a:p>
                  </a:txBody>
                  <a:tcPr/>
                </a:tc>
                <a:extLst>
                  <a:ext uri="{0D108BD9-81ED-4DB2-BD59-A6C34878D82A}">
                    <a16:rowId xmlns:a16="http://schemas.microsoft.com/office/drawing/2014/main" val="1959898462"/>
                  </a:ext>
                </a:extLst>
              </a:tr>
              <a:tr h="777268">
                <a:tc>
                  <a:txBody>
                    <a:bodyPr/>
                    <a:lstStyle/>
                    <a:p>
                      <a:r>
                        <a:rPr lang="es-CO" sz="1800" b="0" i="0" kern="1200" dirty="0">
                          <a:solidFill>
                            <a:schemeClr val="tx1"/>
                          </a:solidFill>
                          <a:effectLst/>
                          <a:latin typeface="+mn-lt"/>
                          <a:ea typeface="+mn-ea"/>
                          <a:cs typeface="+mn-cs"/>
                        </a:rPr>
                        <a:t>Instrumento de restricción y regulación</a:t>
                      </a:r>
                    </a:p>
                    <a:p>
                      <a:endParaRPr lang="es-CO" sz="1800" b="0" i="0" kern="1200" dirty="0">
                        <a:solidFill>
                          <a:schemeClr val="tx1"/>
                        </a:solidFill>
                        <a:effectLst/>
                        <a:latin typeface="+mn-lt"/>
                        <a:ea typeface="+mn-ea"/>
                        <a:cs typeface="+mn-cs"/>
                      </a:endParaRPr>
                    </a:p>
                    <a:p>
                      <a:r>
                        <a:rPr lang="es-CO" sz="1800" kern="1200" dirty="0">
                          <a:solidFill>
                            <a:schemeClr val="dk1"/>
                          </a:solidFill>
                          <a:effectLst/>
                          <a:latin typeface="+mn-lt"/>
                          <a:ea typeface="+mn-ea"/>
                          <a:cs typeface="+mn-cs"/>
                        </a:rPr>
                        <a:t>Una restricción al uso y/o manejo del recurso</a:t>
                      </a:r>
                      <a:endParaRPr lang="es-CO" sz="1700" dirty="0"/>
                    </a:p>
                  </a:txBody>
                  <a:tcPr/>
                </a:tc>
                <a:tc>
                  <a:txBody>
                    <a:bodyPr/>
                    <a:lstStyle/>
                    <a:p>
                      <a:r>
                        <a:rPr lang="es-CO" sz="1800" kern="1200" dirty="0">
                          <a:solidFill>
                            <a:schemeClr val="dk1"/>
                          </a:solidFill>
                          <a:effectLst/>
                          <a:latin typeface="+mn-lt"/>
                          <a:ea typeface="+mn-ea"/>
                          <a:cs typeface="+mn-cs"/>
                        </a:rPr>
                        <a:t>Es una alerta con grados de intensidad, que busca tomar medidas adicionales durante el proceso de uso y/o aprovechamiento del recurso</a:t>
                      </a:r>
                      <a:endParaRPr lang="es-CO" sz="1700" dirty="0"/>
                    </a:p>
                  </a:txBody>
                  <a:tcPr/>
                </a:tc>
                <a:extLst>
                  <a:ext uri="{0D108BD9-81ED-4DB2-BD59-A6C34878D82A}">
                    <a16:rowId xmlns:a16="http://schemas.microsoft.com/office/drawing/2014/main" val="155191414"/>
                  </a:ext>
                </a:extLst>
              </a:tr>
            </a:tbl>
          </a:graphicData>
        </a:graphic>
      </p:graphicFrame>
      <p:sp>
        <p:nvSpPr>
          <p:cNvPr id="4" name="Distinto de 3"/>
          <p:cNvSpPr/>
          <p:nvPr/>
        </p:nvSpPr>
        <p:spPr>
          <a:xfrm>
            <a:off x="3944203" y="619344"/>
            <a:ext cx="928048" cy="627797"/>
          </a:xfrm>
          <a:prstGeom prst="mathNotEqual">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CO">
              <a:solidFill>
                <a:schemeClr val="tx1"/>
              </a:solidFill>
            </a:endParaRPr>
          </a:p>
        </p:txBody>
      </p:sp>
    </p:spTree>
    <p:extLst>
      <p:ext uri="{BB962C8B-B14F-4D97-AF65-F5344CB8AC3E}">
        <p14:creationId xmlns:p14="http://schemas.microsoft.com/office/powerpoint/2010/main" val="3585781476"/>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Plantilla Amgen">
      <a:dk1>
        <a:srgbClr val="5B5B5E"/>
      </a:dk1>
      <a:lt1>
        <a:srgbClr val="FFFFFF"/>
      </a:lt1>
      <a:dk2>
        <a:srgbClr val="104FB3"/>
      </a:dk2>
      <a:lt2>
        <a:srgbClr val="FFFFFF"/>
      </a:lt2>
      <a:accent1>
        <a:srgbClr val="104FB3"/>
      </a:accent1>
      <a:accent2>
        <a:srgbClr val="F3C200"/>
      </a:accent2>
      <a:accent3>
        <a:srgbClr val="86C760"/>
      </a:accent3>
      <a:accent4>
        <a:srgbClr val="D44D24"/>
      </a:accent4>
      <a:accent5>
        <a:srgbClr val="EE9900"/>
      </a:accent5>
      <a:accent6>
        <a:srgbClr val="00BCE5"/>
      </a:accent6>
      <a:hlink>
        <a:srgbClr val="86C760"/>
      </a:hlink>
      <a:folHlink>
        <a:srgbClr val="86C76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numCol="1" spcCol="360000" rtlCol="0">
        <a:spAutoFit/>
      </a:bodyPr>
      <a:lstStyle>
        <a:defPPr algn="ctr">
          <a:spcAft>
            <a:spcPts val="600"/>
          </a:spcAft>
          <a:defRPr sz="1050" b="0" i="0" baseline="0" dirty="0" err="1" smtClean="0">
            <a:solidFill>
              <a:srgbClr val="7D8287"/>
            </a:solidFill>
            <a:latin typeface="Helvetica"/>
            <a:cs typeface="Helvetica"/>
          </a:defRPr>
        </a:defPPr>
      </a:lstStyle>
    </a:tx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Plantilla Amgen">
    <a:dk1>
      <a:srgbClr val="5B5B5E"/>
    </a:dk1>
    <a:lt1>
      <a:srgbClr val="FFFFFF"/>
    </a:lt1>
    <a:dk2>
      <a:srgbClr val="104FB3"/>
    </a:dk2>
    <a:lt2>
      <a:srgbClr val="FFFFFF"/>
    </a:lt2>
    <a:accent1>
      <a:srgbClr val="104FB3"/>
    </a:accent1>
    <a:accent2>
      <a:srgbClr val="F3C200"/>
    </a:accent2>
    <a:accent3>
      <a:srgbClr val="86C760"/>
    </a:accent3>
    <a:accent4>
      <a:srgbClr val="D44D24"/>
    </a:accent4>
    <a:accent5>
      <a:srgbClr val="EE9900"/>
    </a:accent5>
    <a:accent6>
      <a:srgbClr val="00BCE5"/>
    </a:accent6>
    <a:hlink>
      <a:srgbClr val="86C760"/>
    </a:hlink>
    <a:folHlink>
      <a:srgbClr val="86C760"/>
    </a:folHlink>
  </a:clrScheme>
</a:themeOverride>
</file>

<file path=docProps/app.xml><?xml version="1.0" encoding="utf-8"?>
<Properties xmlns="http://schemas.openxmlformats.org/officeDocument/2006/extended-properties" xmlns:vt="http://schemas.openxmlformats.org/officeDocument/2006/docPropsVTypes">
  <Template/>
  <TotalTime>3487</TotalTime>
  <Words>2140</Words>
  <Application>Microsoft Office PowerPoint</Application>
  <PresentationFormat>Presentación en pantalla (16:9)</PresentationFormat>
  <Paragraphs>199</Paragraphs>
  <Slides>17</Slides>
  <Notes>13</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17</vt:i4>
      </vt:variant>
    </vt:vector>
  </HeadingPairs>
  <TitlesOfParts>
    <vt:vector size="26" baseType="lpstr">
      <vt:lpstr>Arial</vt:lpstr>
      <vt:lpstr>Calibri</vt:lpstr>
      <vt:lpstr>Catamaran Thin</vt:lpstr>
      <vt:lpstr>Helvetica</vt:lpstr>
      <vt:lpstr>Myriad Pro</vt:lpstr>
      <vt:lpstr>Myriad Pro Light</vt:lpstr>
      <vt:lpstr>Times New Roman</vt:lpstr>
      <vt:lpstr>Wingdings</vt:lpstr>
      <vt:lpstr>Tema de Office</vt:lpstr>
      <vt:lpstr>MODULO 5. Vedas y compensación por pérdida de Biodiversidad, valoración económica</vt:lpstr>
      <vt:lpstr>OBJETIVO</vt:lpstr>
      <vt:lpstr>Vedas y compensación por pérdida de Biodiversidad</vt:lpstr>
      <vt:lpstr>Definición VEDA</vt:lpstr>
      <vt:lpstr>Tipos de VEDA</vt:lpstr>
      <vt:lpstr>Presentación de PowerPoint</vt:lpstr>
      <vt:lpstr>Tratamiento levantamiento de VEDA</vt:lpstr>
      <vt:lpstr>Medidas de manejo para especies en veda </vt:lpstr>
      <vt:lpstr>Veda            Amenaza</vt:lpstr>
      <vt:lpstr>Categorías de amenaza/UICN/NO CITES </vt:lpstr>
      <vt:lpstr>Categorías de amenaza/UICN/NO CITES </vt:lpstr>
      <vt:lpstr>Análisis económico de los impactos en el marco del Licenciamiento Ambiental </vt:lpstr>
      <vt:lpstr>Análisis económico de los impactos en el marco del Licenciamiento Ambiental </vt:lpstr>
      <vt:lpstr>Análisis económico de los impactos en el marco del Licenciamiento Ambiental </vt:lpstr>
      <vt:lpstr>Profundización información técnica concesiones de aguas    </vt:lpstr>
      <vt:lpstr>Profundización información técnica concesiones de aguas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Uelbosque Universidad</dc:creator>
  <cp:lastModifiedBy>Angela Patricia Romero Rodriguez (ANLA)</cp:lastModifiedBy>
  <cp:revision>247</cp:revision>
  <dcterms:created xsi:type="dcterms:W3CDTF">2016-05-13T19:30:59Z</dcterms:created>
  <dcterms:modified xsi:type="dcterms:W3CDTF">2020-01-28T03:10:15Z</dcterms:modified>
</cp:coreProperties>
</file>

<file path=docProps/thumbnail.jpeg>
</file>